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84" r:id="rId2"/>
    <p:sldId id="385" r:id="rId3"/>
    <p:sldId id="386" r:id="rId4"/>
    <p:sldId id="387" r:id="rId5"/>
    <p:sldId id="388" r:id="rId6"/>
    <p:sldId id="389" r:id="rId7"/>
    <p:sldId id="390" r:id="rId8"/>
    <p:sldId id="394" r:id="rId9"/>
    <p:sldId id="391" r:id="rId10"/>
    <p:sldId id="392" r:id="rId11"/>
    <p:sldId id="393" r:id="rId12"/>
    <p:sldId id="395" r:id="rId13"/>
    <p:sldId id="333" r:id="rId14"/>
    <p:sldId id="334" r:id="rId15"/>
    <p:sldId id="373" r:id="rId16"/>
    <p:sldId id="396" r:id="rId17"/>
    <p:sldId id="356" r:id="rId18"/>
    <p:sldId id="347" r:id="rId19"/>
    <p:sldId id="346" r:id="rId20"/>
    <p:sldId id="323" r:id="rId21"/>
    <p:sldId id="354" r:id="rId22"/>
    <p:sldId id="375" r:id="rId23"/>
    <p:sldId id="397" r:id="rId24"/>
    <p:sldId id="372" r:id="rId25"/>
    <p:sldId id="371" r:id="rId26"/>
    <p:sldId id="350" r:id="rId27"/>
    <p:sldId id="357" r:id="rId28"/>
    <p:sldId id="349" r:id="rId29"/>
    <p:sldId id="398" r:id="rId30"/>
    <p:sldId id="399" r:id="rId31"/>
    <p:sldId id="274"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99" userDrawn="1">
          <p15:clr>
            <a:srgbClr val="A4A3A4"/>
          </p15:clr>
        </p15:guide>
        <p15:guide id="2" pos="3840" userDrawn="1">
          <p15:clr>
            <a:srgbClr val="A4A3A4"/>
          </p15:clr>
        </p15:guide>
        <p15:guide id="3" pos="1141" userDrawn="1">
          <p15:clr>
            <a:srgbClr val="A4A3A4"/>
          </p15:clr>
        </p15:guide>
        <p15:guide id="4" pos="5632" userDrawn="1">
          <p15:clr>
            <a:srgbClr val="A4A3A4"/>
          </p15:clr>
        </p15:guide>
        <p15:guide id="5" pos="7038" userDrawn="1">
          <p15:clr>
            <a:srgbClr val="A4A3A4"/>
          </p15:clr>
        </p15:guide>
        <p15:guide id="7" orient="horz" pos="1366" userDrawn="1">
          <p15:clr>
            <a:srgbClr val="A4A3A4"/>
          </p15:clr>
        </p15:guide>
        <p15:guide id="8" orient="horz" pos="2682" userDrawn="1">
          <p15:clr>
            <a:srgbClr val="A4A3A4"/>
          </p15:clr>
        </p15:guide>
        <p15:guide id="10" pos="288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BB00"/>
    <a:srgbClr val="3A3A3A"/>
    <a:srgbClr val="FFC001"/>
    <a:srgbClr val="FAFAFA"/>
    <a:srgbClr val="F0B700"/>
    <a:srgbClr val="E2AC00"/>
    <a:srgbClr val="B08600"/>
    <a:srgbClr val="E1E1E1"/>
    <a:srgbClr val="E8E8E8"/>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04" autoAdjust="0"/>
    <p:restoredTop sz="88571" autoAdjust="0"/>
  </p:normalViewPr>
  <p:slideViewPr>
    <p:cSldViewPr snapToGrid="0" showGuides="1">
      <p:cViewPr varScale="1">
        <p:scale>
          <a:sx n="84" d="100"/>
          <a:sy n="84" d="100"/>
        </p:scale>
        <p:origin x="888" y="184"/>
      </p:cViewPr>
      <p:guideLst>
        <p:guide orient="horz" pos="2999"/>
        <p:guide pos="3840"/>
        <p:guide pos="1141"/>
        <p:guide pos="5632"/>
        <p:guide pos="7038"/>
        <p:guide orient="horz" pos="1366"/>
        <p:guide orient="horz" pos="2682"/>
        <p:guide pos="2887"/>
      </p:guideLst>
    </p:cSldViewPr>
  </p:slideViewPr>
  <p:outlineViewPr>
    <p:cViewPr>
      <p:scale>
        <a:sx n="33" d="100"/>
        <a:sy n="33" d="100"/>
      </p:scale>
      <p:origin x="0" y="-1530"/>
    </p:cViewPr>
  </p:outlin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tags" Target="tags/tag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 Id="rId39"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D470F4-B71D-48E3-8849-D94058D0B438}" type="datetimeFigureOut">
              <a:rPr lang="zh-CN" altLang="en-US" smtClean="0"/>
              <a:t>17/12/6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4BDDFF-9C74-45EE-AD90-2B14BDC1031C}" type="slidenum">
              <a:rPr lang="zh-CN" altLang="en-US" smtClean="0"/>
              <a:t>‹#›</a:t>
            </a:fld>
            <a:endParaRPr lang="zh-CN" altLang="en-US"/>
          </a:p>
        </p:txBody>
      </p:sp>
    </p:spTree>
    <p:extLst>
      <p:ext uri="{BB962C8B-B14F-4D97-AF65-F5344CB8AC3E}">
        <p14:creationId xmlns:p14="http://schemas.microsoft.com/office/powerpoint/2010/main" val="113452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afternoon, today our</a:t>
            </a:r>
            <a:r>
              <a:rPr lang="en-US" altLang="zh-CN" baseline="0" dirty="0"/>
              <a:t> group will report to you our findings on city of LA home</a:t>
            </a:r>
            <a:r>
              <a:rPr lang="zh-CN" altLang="en-US" baseline="0" dirty="0"/>
              <a:t>。。</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1</a:t>
            </a:fld>
            <a:endParaRPr lang="zh-CN" altLang="en-US"/>
          </a:p>
        </p:txBody>
      </p:sp>
    </p:spTree>
    <p:extLst>
      <p:ext uri="{BB962C8B-B14F-4D97-AF65-F5344CB8AC3E}">
        <p14:creationId xmlns:p14="http://schemas.microsoft.com/office/powerpoint/2010/main" val="410442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Based on 2017 count data,</a:t>
            </a:r>
            <a:r>
              <a:rPr lang="en-US" baseline="0" dirty="0"/>
              <a:t> we positioned the community with top 10 number of homeless people on map, most of which are also concentrated in downtown as the map shows</a:t>
            </a:r>
            <a:endParaRPr dirty="0"/>
          </a:p>
        </p:txBody>
      </p:sp>
      <p:sp>
        <p:nvSpPr>
          <p:cNvPr id="205" name="Shape 2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Here is the bar chart showing the</a:t>
            </a:r>
            <a:r>
              <a:rPr lang="en-US" baseline="0" dirty="0"/>
              <a:t> number of homeless people in Top 10 community in recent 3 years. The X-axis is the name of community, the Y-axis is the count of homeless people. We can see the number of homeless people almost kept stable in these years .While the community Skid Row has the largest number of homeless people , far more than other communities, which is our targeted rescuing area. Now </a:t>
            </a:r>
            <a:r>
              <a:rPr lang="en-US" baseline="0" dirty="0" err="1"/>
              <a:t>Jaffny</a:t>
            </a:r>
            <a:r>
              <a:rPr lang="en-US" baseline="0" dirty="0"/>
              <a:t> will present to you shelter allocation analysis</a:t>
            </a:r>
            <a:endParaRPr dirty="0"/>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12</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28" name="Shape 2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515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35" name="Shape 23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051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62" name="Shape 26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0916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16</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303" name="Shape 3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dirty="0"/>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12" name="Shape 2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a:t>
            </a:fld>
            <a:endParaRPr lang="zh-CN" altLang="en-US"/>
          </a:p>
        </p:txBody>
      </p:sp>
    </p:spTree>
    <p:extLst>
      <p:ext uri="{BB962C8B-B14F-4D97-AF65-F5344CB8AC3E}">
        <p14:creationId xmlns:p14="http://schemas.microsoft.com/office/powerpoint/2010/main" val="953248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endParaRPr/>
          </a:p>
        </p:txBody>
      </p:sp>
      <p:sp>
        <p:nvSpPr>
          <p:cNvPr id="282" name="Shape 28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txBox="1">
            <a:spLocks noGrp="1"/>
          </p:cNvSpPr>
          <p:nvPr>
            <p:ph type="body" idx="1"/>
          </p:nvPr>
        </p:nvSpPr>
        <p:spPr>
          <a:xfrm>
            <a:off x="685800" y="4400550"/>
            <a:ext cx="5486400" cy="3600450"/>
          </a:xfrm>
          <a:prstGeom prst="rect">
            <a:avLst/>
          </a:prstGeom>
        </p:spPr>
        <p:txBody>
          <a:bodyPr wrap="square" lIns="91425" tIns="91425" rIns="91425" bIns="91425" anchor="t" anchorCtr="0">
            <a:noAutofit/>
          </a:bodyPr>
          <a:lstStyle/>
          <a:p>
            <a:pPr lvl="0">
              <a:spcBef>
                <a:spcPts val="0"/>
              </a:spcBef>
              <a:buNone/>
            </a:pPr>
            <a:r>
              <a:rPr lang="en-US" dirty="0"/>
              <a:t>updated</a:t>
            </a:r>
            <a:endParaRPr dirty="0"/>
          </a:p>
        </p:txBody>
      </p:sp>
      <p:sp>
        <p:nvSpPr>
          <p:cNvPr id="290" name="Shape 29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635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3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5954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endParaRPr/>
          </a:p>
        </p:txBody>
      </p:sp>
      <p:sp>
        <p:nvSpPr>
          <p:cNvPr id="270" name="Shape 2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9125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29</a:t>
            </a:fld>
            <a:endParaRPr lang="zh-CN" altLang="en-US"/>
          </a:p>
        </p:txBody>
      </p:sp>
    </p:spTree>
    <p:extLst>
      <p:ext uri="{BB962C8B-B14F-4D97-AF65-F5344CB8AC3E}">
        <p14:creationId xmlns:p14="http://schemas.microsoft.com/office/powerpoint/2010/main" val="36106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4BDDFF-9C74-45EE-AD90-2B14BDC1031C}" type="slidenum">
              <a:rPr lang="zh-CN" altLang="en-US" smtClean="0"/>
              <a:t>30</a:t>
            </a:fld>
            <a:endParaRPr lang="zh-CN" altLang="en-US"/>
          </a:p>
        </p:txBody>
      </p:sp>
    </p:spTree>
    <p:extLst>
      <p:ext uri="{BB962C8B-B14F-4D97-AF65-F5344CB8AC3E}">
        <p14:creationId xmlns:p14="http://schemas.microsoft.com/office/powerpoint/2010/main" val="17406611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31</a:t>
            </a:fld>
            <a:endParaRPr lang="zh-CN" altLang="en-US"/>
          </a:p>
        </p:txBody>
      </p:sp>
    </p:spTree>
    <p:extLst>
      <p:ext uri="{BB962C8B-B14F-4D97-AF65-F5344CB8AC3E}">
        <p14:creationId xmlns:p14="http://schemas.microsoft.com/office/powerpoint/2010/main" val="951973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phenomenon</a:t>
            </a:r>
            <a:r>
              <a:rPr lang="en-US" altLang="zh-CN" baseline="0" dirty="0"/>
              <a:t> of homelessness has been one of the most serious problems in LA for many years, and people even called LA the </a:t>
            </a:r>
            <a:r>
              <a:rPr lang="en-US" altLang="zh-CN" baseline="0" dirty="0" err="1"/>
              <a:t>homless</a:t>
            </a:r>
            <a:r>
              <a:rPr lang="en-US" altLang="zh-CN" baseline="0" dirty="0"/>
              <a:t> capital of America</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4</a:t>
            </a:fld>
            <a:endParaRPr lang="zh-CN" altLang="en-US"/>
          </a:p>
        </p:txBody>
      </p:sp>
    </p:spTree>
    <p:extLst>
      <p:ext uri="{BB962C8B-B14F-4D97-AF65-F5344CB8AC3E}">
        <p14:creationId xmlns:p14="http://schemas.microsoft.com/office/powerpoint/2010/main" val="4099315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the city is allocating resources to the homeless, the challenging it facing now is how to identify</a:t>
            </a:r>
            <a:r>
              <a:rPr lang="en-US" altLang="zh-CN" baseline="0" dirty="0"/>
              <a:t> the area of high concentration with homelessness as well as with high danger and health risk, so , this is what our project aims to solve.</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5</a:t>
            </a:fld>
            <a:endParaRPr lang="zh-CN" altLang="en-US"/>
          </a:p>
        </p:txBody>
      </p:sp>
    </p:spTree>
    <p:extLst>
      <p:ext uri="{BB962C8B-B14F-4D97-AF65-F5344CB8AC3E}">
        <p14:creationId xmlns:p14="http://schemas.microsoft.com/office/powerpoint/2010/main" val="351811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6</a:t>
            </a:fld>
            <a:endParaRPr lang="zh-CN" altLang="en-US"/>
          </a:p>
        </p:txBody>
      </p:sp>
    </p:spTree>
    <p:extLst>
      <p:ext uri="{BB962C8B-B14F-4D97-AF65-F5344CB8AC3E}">
        <p14:creationId xmlns:p14="http://schemas.microsoft.com/office/powerpoint/2010/main" val="1424599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see how we do our data visualization and analysis</a:t>
            </a:r>
            <a:endParaRPr lang="zh-CN" altLang="en-US" dirty="0"/>
          </a:p>
        </p:txBody>
      </p:sp>
      <p:sp>
        <p:nvSpPr>
          <p:cNvPr id="4" name="灯片编号占位符 3"/>
          <p:cNvSpPr>
            <a:spLocks noGrp="1"/>
          </p:cNvSpPr>
          <p:nvPr>
            <p:ph type="sldNum" sz="quarter" idx="10"/>
          </p:nvPr>
        </p:nvSpPr>
        <p:spPr/>
        <p:txBody>
          <a:bodyPr/>
          <a:lstStyle/>
          <a:p>
            <a:fld id="{054BDDFF-9C74-45EE-AD90-2B14BDC1031C}" type="slidenum">
              <a:rPr lang="zh-CN" altLang="en-US" smtClean="0"/>
              <a:t>7</a:t>
            </a:fld>
            <a:endParaRPr lang="zh-CN" altLang="en-US"/>
          </a:p>
        </p:txBody>
      </p:sp>
    </p:spTree>
    <p:extLst>
      <p:ext uri="{BB962C8B-B14F-4D97-AF65-F5344CB8AC3E}">
        <p14:creationId xmlns:p14="http://schemas.microsoft.com/office/powerpoint/2010/main" val="30549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54BDDFF-9C74-45EE-AD90-2B14BDC1031C}" type="slidenum">
              <a:rPr lang="zh-CN" altLang="en-US" smtClean="0"/>
              <a:t>8</a:t>
            </a:fld>
            <a:endParaRPr lang="zh-CN" altLang="en-US"/>
          </a:p>
        </p:txBody>
      </p:sp>
    </p:spTree>
    <p:extLst>
      <p:ext uri="{BB962C8B-B14F-4D97-AF65-F5344CB8AC3E}">
        <p14:creationId xmlns:p14="http://schemas.microsoft.com/office/powerpoint/2010/main" val="2970159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txBox="1">
            <a:spLocks noGrp="1"/>
          </p:cNvSpPr>
          <p:nvPr>
            <p:ph type="body" idx="1"/>
          </p:nvPr>
        </p:nvSpPr>
        <p:spPr>
          <a:xfrm>
            <a:off x="685800" y="4400550"/>
            <a:ext cx="5486400" cy="3600600"/>
          </a:xfrm>
          <a:prstGeom prst="rect">
            <a:avLst/>
          </a:prstGeom>
        </p:spPr>
        <p:txBody>
          <a:bodyPr wrap="square" lIns="91425" tIns="91425" rIns="91425" bIns="91425" anchor="t" anchorCtr="0">
            <a:noAutofit/>
          </a:bodyPr>
          <a:lstStyle/>
          <a:p>
            <a:pPr lvl="0" rtl="0">
              <a:spcBef>
                <a:spcPts val="0"/>
              </a:spcBef>
              <a:buNone/>
            </a:pPr>
            <a:r>
              <a:rPr lang="en-US" dirty="0"/>
              <a:t>Based</a:t>
            </a:r>
            <a:r>
              <a:rPr lang="en-US" baseline="0" dirty="0"/>
              <a:t> on PIT count data, we draw a chart about homeless distribution as shown in the left .We can see the homeless are mainly concentrated in the red area, to make it more illustrated, we put this chart on </a:t>
            </a:r>
            <a:r>
              <a:rPr lang="en-US" dirty="0" err="1"/>
              <a:t>google</a:t>
            </a:r>
            <a:r>
              <a:rPr lang="en-US" dirty="0"/>
              <a:t> map, and we</a:t>
            </a:r>
            <a:r>
              <a:rPr lang="en-US" baseline="0" dirty="0"/>
              <a:t> find that red area is just </a:t>
            </a:r>
            <a:r>
              <a:rPr lang="en-US" dirty="0"/>
              <a:t>downtown,</a:t>
            </a:r>
            <a:r>
              <a:rPr lang="en-US" baseline="0" dirty="0"/>
              <a:t> which also matches the fact in LA</a:t>
            </a:r>
            <a:endParaRPr lang="en-US" dirty="0"/>
          </a:p>
        </p:txBody>
      </p:sp>
      <p:sp>
        <p:nvSpPr>
          <p:cNvPr id="112" name="Shape 11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5767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59369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3768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796756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7977483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127816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96682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881112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53709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3229470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BC56423-C432-45E6-89A1-31D5D84238BE}" type="datetimeFigureOut">
              <a:rPr lang="zh-CN" altLang="en-US" smtClean="0"/>
              <a:t>17/12/6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28925083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C56423-C432-45E6-89A1-31D5D84238BE}" type="datetimeFigureOut">
              <a:rPr lang="zh-CN" altLang="en-US" smtClean="0"/>
              <a:t>17/12/6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F1E86F-CBF7-4DF7-824A-AB405C555AAE}" type="slidenum">
              <a:rPr lang="zh-CN" altLang="en-US" smtClean="0"/>
              <a:t>‹#›</a:t>
            </a:fld>
            <a:endParaRPr lang="zh-CN" altLang="en-US"/>
          </a:p>
        </p:txBody>
      </p:sp>
    </p:spTree>
    <p:extLst>
      <p:ext uri="{BB962C8B-B14F-4D97-AF65-F5344CB8AC3E}">
        <p14:creationId xmlns:p14="http://schemas.microsoft.com/office/powerpoint/2010/main" val="1948058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gif"/><Relationship Id="rId6" Type="http://schemas.openxmlformats.org/officeDocument/2006/relationships/image" Target="../media/image4.jpg"/><Relationship Id="rId7"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996" y="2427618"/>
            <a:ext cx="2896004" cy="4458322"/>
          </a:xfrm>
          <a:prstGeom prst="rect">
            <a:avLst/>
          </a:prstGeom>
        </p:spPr>
      </p:pic>
      <p:sp>
        <p:nvSpPr>
          <p:cNvPr id="24" name="任意多边形 23"/>
          <p:cNvSpPr/>
          <p:nvPr/>
        </p:nvSpPr>
        <p:spPr>
          <a:xfrm rot="2700000">
            <a:off x="9532754" y="-663991"/>
            <a:ext cx="3177271" cy="2104393"/>
          </a:xfrm>
          <a:custGeom>
            <a:avLst/>
            <a:gdLst>
              <a:gd name="connsiteX0" fmla="*/ 1 w 3177271"/>
              <a:gd name="connsiteY0" fmla="*/ 2050510 h 2104393"/>
              <a:gd name="connsiteX1" fmla="*/ 2050512 w 3177271"/>
              <a:gd name="connsiteY1" fmla="*/ 0 h 2104393"/>
              <a:gd name="connsiteX2" fmla="*/ 3177271 w 3177271"/>
              <a:gd name="connsiteY2" fmla="*/ 1126759 h 2104393"/>
              <a:gd name="connsiteX3" fmla="*/ 3177271 w 3177271"/>
              <a:gd name="connsiteY3" fmla="*/ 2104393 h 2104393"/>
              <a:gd name="connsiteX4" fmla="*/ 0 w 3177271"/>
              <a:gd name="connsiteY4" fmla="*/ 2104393 h 21043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2104393">
                <a:moveTo>
                  <a:pt x="1" y="2050510"/>
                </a:moveTo>
                <a:lnTo>
                  <a:pt x="2050512" y="0"/>
                </a:lnTo>
                <a:lnTo>
                  <a:pt x="3177271" y="1126759"/>
                </a:lnTo>
                <a:lnTo>
                  <a:pt x="3177271" y="2104393"/>
                </a:lnTo>
                <a:lnTo>
                  <a:pt x="0" y="2104393"/>
                </a:lnTo>
                <a:close/>
              </a:path>
            </a:pathLst>
          </a:custGeom>
          <a:blipFill dpi="0" rotWithShape="0">
            <a:blip r:embed="rId4">
              <a:grayscl/>
            </a:blip>
            <a:srcRect/>
            <a:stretch>
              <a:fillRect l="-23000" t="1000" r="-63000" b="-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任意多边形 35"/>
          <p:cNvSpPr/>
          <p:nvPr/>
        </p:nvSpPr>
        <p:spPr>
          <a:xfrm rot="2700000">
            <a:off x="5245728" y="-1591075"/>
            <a:ext cx="3177271" cy="3177271"/>
          </a:xfrm>
          <a:custGeom>
            <a:avLst/>
            <a:gdLst>
              <a:gd name="connsiteX0" fmla="*/ 0 w 3177271"/>
              <a:gd name="connsiteY0" fmla="*/ 3166723 h 3177271"/>
              <a:gd name="connsiteX1" fmla="*/ 3166723 w 3177271"/>
              <a:gd name="connsiteY1" fmla="*/ 0 h 3177271"/>
              <a:gd name="connsiteX2" fmla="*/ 3177271 w 3177271"/>
              <a:gd name="connsiteY2" fmla="*/ 0 h 3177271"/>
              <a:gd name="connsiteX3" fmla="*/ 3177271 w 3177271"/>
              <a:gd name="connsiteY3" fmla="*/ 3177271 h 3177271"/>
              <a:gd name="connsiteX4" fmla="*/ 0 w 3177271"/>
              <a:gd name="connsiteY4" fmla="*/ 3177271 h 317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7271" h="3177271">
                <a:moveTo>
                  <a:pt x="0" y="3166723"/>
                </a:moveTo>
                <a:lnTo>
                  <a:pt x="3166723" y="0"/>
                </a:lnTo>
                <a:lnTo>
                  <a:pt x="3177271" y="0"/>
                </a:lnTo>
                <a:lnTo>
                  <a:pt x="3177271" y="3177271"/>
                </a:lnTo>
                <a:lnTo>
                  <a:pt x="0" y="3177271"/>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任意多边形 24"/>
          <p:cNvSpPr/>
          <p:nvPr/>
        </p:nvSpPr>
        <p:spPr>
          <a:xfrm rot="2700000">
            <a:off x="11783801" y="1930927"/>
            <a:ext cx="816398" cy="816398"/>
          </a:xfrm>
          <a:custGeom>
            <a:avLst/>
            <a:gdLst>
              <a:gd name="connsiteX0" fmla="*/ 0 w 816398"/>
              <a:gd name="connsiteY0" fmla="*/ 0 h 816398"/>
              <a:gd name="connsiteX1" fmla="*/ 816398 w 816398"/>
              <a:gd name="connsiteY1" fmla="*/ 816398 h 816398"/>
              <a:gd name="connsiteX2" fmla="*/ 0 w 816398"/>
              <a:gd name="connsiteY2" fmla="*/ 816398 h 816398"/>
            </a:gdLst>
            <a:ahLst/>
            <a:cxnLst>
              <a:cxn ang="0">
                <a:pos x="connsiteX0" y="connsiteY0"/>
              </a:cxn>
              <a:cxn ang="0">
                <a:pos x="connsiteX1" y="connsiteY1"/>
              </a:cxn>
              <a:cxn ang="0">
                <a:pos x="connsiteX2" y="connsiteY2"/>
              </a:cxn>
            </a:cxnLst>
            <a:rect l="l" t="t" r="r" b="b"/>
            <a:pathLst>
              <a:path w="816398" h="816398">
                <a:moveTo>
                  <a:pt x="0" y="0"/>
                </a:moveTo>
                <a:lnTo>
                  <a:pt x="816398" y="816398"/>
                </a:lnTo>
                <a:lnTo>
                  <a:pt x="0" y="816398"/>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任意多边形 50"/>
          <p:cNvSpPr/>
          <p:nvPr/>
        </p:nvSpPr>
        <p:spPr>
          <a:xfrm rot="2700000">
            <a:off x="-436148" y="6200721"/>
            <a:ext cx="1716663" cy="414787"/>
          </a:xfrm>
          <a:custGeom>
            <a:avLst/>
            <a:gdLst>
              <a:gd name="connsiteX0" fmla="*/ 0 w 1716663"/>
              <a:gd name="connsiteY0" fmla="*/ 0 h 414787"/>
              <a:gd name="connsiteX1" fmla="*/ 1716663 w 1716663"/>
              <a:gd name="connsiteY1" fmla="*/ 0 h 414787"/>
              <a:gd name="connsiteX2" fmla="*/ 1301876 w 1716663"/>
              <a:gd name="connsiteY2" fmla="*/ 414787 h 414787"/>
              <a:gd name="connsiteX3" fmla="*/ 414787 w 1716663"/>
              <a:gd name="connsiteY3" fmla="*/ 414787 h 414787"/>
            </a:gdLst>
            <a:ahLst/>
            <a:cxnLst>
              <a:cxn ang="0">
                <a:pos x="connsiteX0" y="connsiteY0"/>
              </a:cxn>
              <a:cxn ang="0">
                <a:pos x="connsiteX1" y="connsiteY1"/>
              </a:cxn>
              <a:cxn ang="0">
                <a:pos x="connsiteX2" y="connsiteY2"/>
              </a:cxn>
              <a:cxn ang="0">
                <a:pos x="connsiteX3" y="connsiteY3"/>
              </a:cxn>
            </a:cxnLst>
            <a:rect l="l" t="t" r="r" b="b"/>
            <a:pathLst>
              <a:path w="1716663" h="414787">
                <a:moveTo>
                  <a:pt x="0" y="0"/>
                </a:moveTo>
                <a:lnTo>
                  <a:pt x="1716663" y="0"/>
                </a:lnTo>
                <a:lnTo>
                  <a:pt x="1301876" y="414787"/>
                </a:lnTo>
                <a:lnTo>
                  <a:pt x="414787" y="414787"/>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p:cNvSpPr txBox="1"/>
          <p:nvPr/>
        </p:nvSpPr>
        <p:spPr>
          <a:xfrm>
            <a:off x="687273" y="3536759"/>
            <a:ext cx="6552628" cy="1938992"/>
          </a:xfrm>
          <a:prstGeom prst="rect">
            <a:avLst/>
          </a:prstGeom>
          <a:noFill/>
        </p:spPr>
        <p:txBody>
          <a:bodyPr wrap="none" rtlCol="0">
            <a:spAutoFit/>
          </a:bodyPr>
          <a:lstStyle/>
          <a:p>
            <a:r>
              <a:rPr lang="en-US" altLang="zh-CN" sz="6000" dirty="0">
                <a:solidFill>
                  <a:srgbClr val="3A3A3A"/>
                </a:solidFill>
                <a:latin typeface="Times New Roman" pitchFamily="18" charset="0"/>
                <a:ea typeface="宋体" panose="02010600030101010101" pitchFamily="2" charset="-122"/>
                <a:cs typeface="Times New Roman" pitchFamily="18" charset="0"/>
              </a:rPr>
              <a:t>City of Los Angeles </a:t>
            </a:r>
          </a:p>
          <a:p>
            <a:r>
              <a:rPr lang="en-US" altLang="zh-CN" sz="6000" dirty="0">
                <a:solidFill>
                  <a:srgbClr val="3A3A3A"/>
                </a:solidFill>
                <a:latin typeface="Times New Roman" pitchFamily="18" charset="0"/>
                <a:ea typeface="宋体" panose="02010600030101010101" pitchFamily="2" charset="-122"/>
                <a:cs typeface="Times New Roman" pitchFamily="18" charset="0"/>
              </a:rPr>
              <a:t> Homeless Project</a:t>
            </a:r>
            <a:endParaRPr lang="zh-CN" altLang="en-US" sz="6000" dirty="0">
              <a:solidFill>
                <a:srgbClr val="FFC001"/>
              </a:solidFill>
              <a:latin typeface="Times New Roman" pitchFamily="18" charset="0"/>
              <a:ea typeface="宋体" panose="02010600030101010101" pitchFamily="2" charset="-122"/>
              <a:cs typeface="Times New Roman" pitchFamily="18" charset="0"/>
            </a:endParaRPr>
          </a:p>
        </p:txBody>
      </p:sp>
      <p:sp>
        <p:nvSpPr>
          <p:cNvPr id="49" name="任意多边形 48"/>
          <p:cNvSpPr/>
          <p:nvPr/>
        </p:nvSpPr>
        <p:spPr>
          <a:xfrm rot="2700000">
            <a:off x="-337104" y="6508630"/>
            <a:ext cx="925070" cy="462535"/>
          </a:xfrm>
          <a:custGeom>
            <a:avLst/>
            <a:gdLst>
              <a:gd name="connsiteX0" fmla="*/ 0 w 925070"/>
              <a:gd name="connsiteY0" fmla="*/ 0 h 462535"/>
              <a:gd name="connsiteX1" fmla="*/ 925070 w 925070"/>
              <a:gd name="connsiteY1" fmla="*/ 0 h 462535"/>
              <a:gd name="connsiteX2" fmla="*/ 462535 w 925070"/>
              <a:gd name="connsiteY2" fmla="*/ 462535 h 462535"/>
            </a:gdLst>
            <a:ahLst/>
            <a:cxnLst>
              <a:cxn ang="0">
                <a:pos x="connsiteX0" y="connsiteY0"/>
              </a:cxn>
              <a:cxn ang="0">
                <a:pos x="connsiteX1" y="connsiteY1"/>
              </a:cxn>
              <a:cxn ang="0">
                <a:pos x="connsiteX2" y="connsiteY2"/>
              </a:cxn>
            </a:cxnLst>
            <a:rect l="l" t="t" r="r" b="b"/>
            <a:pathLst>
              <a:path w="925070" h="462535">
                <a:moveTo>
                  <a:pt x="0" y="0"/>
                </a:moveTo>
                <a:lnTo>
                  <a:pt x="925070" y="0"/>
                </a:lnTo>
                <a:lnTo>
                  <a:pt x="462535" y="462535"/>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6" name="直接连接符 25"/>
          <p:cNvCxnSpPr/>
          <p:nvPr/>
        </p:nvCxnSpPr>
        <p:spPr>
          <a:xfrm>
            <a:off x="5574890" y="1386348"/>
            <a:ext cx="1259473" cy="1259473"/>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35502" y="2282916"/>
            <a:ext cx="1259473" cy="1259473"/>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rot="2700000">
            <a:off x="11958528" y="6511803"/>
            <a:ext cx="307527" cy="532977"/>
          </a:xfrm>
          <a:custGeom>
            <a:avLst/>
            <a:gdLst>
              <a:gd name="connsiteX0" fmla="*/ 0 w 307527"/>
              <a:gd name="connsiteY0" fmla="*/ 0 h 532977"/>
              <a:gd name="connsiteX1" fmla="*/ 307527 w 307527"/>
              <a:gd name="connsiteY1" fmla="*/ 307527 h 532977"/>
              <a:gd name="connsiteX2" fmla="*/ 82077 w 307527"/>
              <a:gd name="connsiteY2" fmla="*/ 532977 h 532977"/>
              <a:gd name="connsiteX3" fmla="*/ 0 w 307527"/>
              <a:gd name="connsiteY3" fmla="*/ 532977 h 532977"/>
            </a:gdLst>
            <a:ahLst/>
            <a:cxnLst>
              <a:cxn ang="0">
                <a:pos x="connsiteX0" y="connsiteY0"/>
              </a:cxn>
              <a:cxn ang="0">
                <a:pos x="connsiteX1" y="connsiteY1"/>
              </a:cxn>
              <a:cxn ang="0">
                <a:pos x="connsiteX2" y="connsiteY2"/>
              </a:cxn>
              <a:cxn ang="0">
                <a:pos x="connsiteX3" y="connsiteY3"/>
              </a:cxn>
            </a:cxnLst>
            <a:rect l="l" t="t" r="r" b="b"/>
            <a:pathLst>
              <a:path w="307527" h="532977">
                <a:moveTo>
                  <a:pt x="0" y="0"/>
                </a:moveTo>
                <a:lnTo>
                  <a:pt x="307527" y="307527"/>
                </a:lnTo>
                <a:lnTo>
                  <a:pt x="82077" y="532977"/>
                </a:lnTo>
                <a:lnTo>
                  <a:pt x="0" y="532977"/>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9" name="直接连接符 28"/>
          <p:cNvCxnSpPr/>
          <p:nvPr/>
        </p:nvCxnSpPr>
        <p:spPr>
          <a:xfrm>
            <a:off x="8490519" y="4133042"/>
            <a:ext cx="3014169" cy="295998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550341" y="5316532"/>
            <a:ext cx="2564045" cy="2308324"/>
          </a:xfrm>
          <a:prstGeom prst="rect">
            <a:avLst/>
          </a:prstGeom>
          <a:noFill/>
        </p:spPr>
        <p:txBody>
          <a:bodyPr wrap="square" rtlCol="0">
            <a:spAutoFit/>
          </a:bodyPr>
          <a:lstStyle/>
          <a:p>
            <a:r>
              <a:rPr lang="en-US" altLang="zh-CN" dirty="0" err="1">
                <a:latin typeface="Times New Roman" charset="0"/>
                <a:ea typeface="Times New Roman" charset="0"/>
                <a:cs typeface="Times New Roman" charset="0"/>
              </a:rPr>
              <a:t>Mi</a:t>
            </a:r>
            <a:r>
              <a:rPr lang="en-US" altLang="zh-CN" dirty="0">
                <a:latin typeface="Times New Roman" charset="0"/>
                <a:ea typeface="Times New Roman" charset="0"/>
                <a:cs typeface="Times New Roman" charset="0"/>
              </a:rPr>
              <a:t> Su </a:t>
            </a:r>
          </a:p>
          <a:p>
            <a:r>
              <a:rPr lang="en-US" altLang="zh-CN" dirty="0" smtClean="0">
                <a:latin typeface="Times New Roman" charset="0"/>
                <a:ea typeface="Times New Roman" charset="0"/>
                <a:cs typeface="Times New Roman" charset="0"/>
              </a:rPr>
              <a:t>Ying </a:t>
            </a:r>
            <a:r>
              <a:rPr lang="en-US" altLang="zh-CN" dirty="0">
                <a:latin typeface="Times New Roman" charset="0"/>
                <a:ea typeface="Times New Roman" charset="0"/>
                <a:cs typeface="Times New Roman" charset="0"/>
              </a:rPr>
              <a:t>Chen</a:t>
            </a:r>
          </a:p>
          <a:p>
            <a:r>
              <a:rPr lang="en-US" altLang="zh-CN" dirty="0" err="1">
                <a:latin typeface="Times New Roman" charset="0"/>
                <a:ea typeface="Times New Roman" charset="0"/>
                <a:cs typeface="Times New Roman" charset="0"/>
              </a:rPr>
              <a:t>Shuyi</a:t>
            </a:r>
            <a:r>
              <a:rPr lang="en-US" altLang="zh-CN" dirty="0">
                <a:latin typeface="Times New Roman" charset="0"/>
                <a:ea typeface="Times New Roman" charset="0"/>
                <a:cs typeface="Times New Roman" charset="0"/>
              </a:rPr>
              <a:t> Tao</a:t>
            </a:r>
          </a:p>
          <a:p>
            <a:r>
              <a:rPr lang="en-US" altLang="zh-CN" dirty="0" err="1">
                <a:latin typeface="Times New Roman" charset="0"/>
                <a:ea typeface="Times New Roman" charset="0"/>
                <a:cs typeface="Times New Roman" charset="0"/>
              </a:rPr>
              <a:t>ChinKai</a:t>
            </a:r>
            <a:r>
              <a:rPr lang="en-US" altLang="zh-CN" dirty="0">
                <a:latin typeface="Times New Roman" charset="0"/>
                <a:ea typeface="Times New Roman" charset="0"/>
                <a:cs typeface="Times New Roman" charset="0"/>
              </a:rPr>
              <a:t> </a:t>
            </a:r>
            <a:r>
              <a:rPr lang="en-US" altLang="zh-CN" dirty="0" smtClean="0">
                <a:latin typeface="Times New Roman" charset="0"/>
                <a:ea typeface="Times New Roman" charset="0"/>
                <a:cs typeface="Times New Roman" charset="0"/>
              </a:rPr>
              <a:t>Huang</a:t>
            </a:r>
          </a:p>
          <a:p>
            <a:r>
              <a:rPr lang="en-US" altLang="zh-CN" dirty="0">
                <a:latin typeface="Times New Roman" charset="0"/>
                <a:ea typeface="Times New Roman" charset="0"/>
                <a:cs typeface="Times New Roman" charset="0"/>
              </a:rPr>
              <a:t>Tzu-Yi Huang</a:t>
            </a:r>
          </a:p>
          <a:p>
            <a:endParaRPr lang="en-US" altLang="zh-CN" dirty="0">
              <a:latin typeface="Times New Roman" charset="0"/>
              <a:ea typeface="Times New Roman" charset="0"/>
              <a:cs typeface="Times New Roman" charset="0"/>
            </a:endParaRPr>
          </a:p>
          <a:p>
            <a:endParaRPr lang="en-US" altLang="zh-CN" dirty="0">
              <a:latin typeface="Times New Roman" charset="0"/>
              <a:ea typeface="Times New Roman" charset="0"/>
              <a:cs typeface="Times New Roman" charset="0"/>
            </a:endParaRPr>
          </a:p>
          <a:p>
            <a:endParaRPr lang="zh-CN" altLang="en-US" dirty="0">
              <a:latin typeface="Times New Roman" charset="0"/>
              <a:ea typeface="Times New Roman" charset="0"/>
              <a:cs typeface="Times New Roman" charset="0"/>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854" y="1386348"/>
            <a:ext cx="2019835" cy="1982508"/>
          </a:xfrm>
          <a:prstGeom prst="rect">
            <a:avLst/>
          </a:prstGeom>
        </p:spPr>
      </p:pic>
      <p:pic>
        <p:nvPicPr>
          <p:cNvPr id="4" name="图片 3"/>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rot="18897962">
            <a:off x="7649717" y="697238"/>
            <a:ext cx="3098201" cy="3200181"/>
          </a:xfrm>
          <a:prstGeom prst="rect">
            <a:avLst/>
          </a:prstGeom>
          <a:blipFill dpi="0" rotWithShape="0">
            <a:blip r:embed="rId7">
              <a:grayscl/>
            </a:blip>
            <a:srcRect/>
            <a:stretch>
              <a:fillRect l="-23000" t="1000" r="-63000" b="-8000"/>
            </a:stretch>
          </a:blipFill>
          <a:ln>
            <a:noFill/>
          </a:ln>
        </p:spPr>
      </p:pic>
    </p:spTree>
    <p:extLst>
      <p:ext uri="{BB962C8B-B14F-4D97-AF65-F5344CB8AC3E}">
        <p14:creationId xmlns:p14="http://schemas.microsoft.com/office/powerpoint/2010/main" val="8135973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pic>
        <p:nvPicPr>
          <p:cNvPr id="207" name="Shape 207"/>
          <p:cNvPicPr preferRelativeResize="0"/>
          <p:nvPr/>
        </p:nvPicPr>
        <p:blipFill rotWithShape="1">
          <a:blip r:embed="rId3">
            <a:alphaModFix/>
          </a:blip>
          <a:srcRect/>
          <a:stretch/>
        </p:blipFill>
        <p:spPr>
          <a:xfrm>
            <a:off x="2253550" y="1112825"/>
            <a:ext cx="8022574" cy="5347974"/>
          </a:xfrm>
          <a:prstGeom prst="rect">
            <a:avLst/>
          </a:prstGeom>
          <a:noFill/>
          <a:ln>
            <a:noFill/>
          </a:ln>
        </p:spPr>
      </p:pic>
      <p:pic>
        <p:nvPicPr>
          <p:cNvPr id="208" name="Shape 208"/>
          <p:cNvPicPr preferRelativeResize="0"/>
          <p:nvPr/>
        </p:nvPicPr>
        <p:blipFill>
          <a:blip r:embed="rId4">
            <a:alphaModFix/>
          </a:blip>
          <a:stretch>
            <a:fillRect/>
          </a:stretch>
        </p:blipFill>
        <p:spPr>
          <a:xfrm>
            <a:off x="346525" y="366750"/>
            <a:ext cx="485075" cy="513625"/>
          </a:xfrm>
          <a:prstGeom prst="rect">
            <a:avLst/>
          </a:prstGeom>
          <a:noFill/>
          <a:ln>
            <a:noFill/>
          </a:ln>
        </p:spPr>
      </p:pic>
      <p:sp>
        <p:nvSpPr>
          <p:cNvPr id="209" name="Shape 209"/>
          <p:cNvSpPr txBox="1"/>
          <p:nvPr/>
        </p:nvSpPr>
        <p:spPr>
          <a:xfrm>
            <a:off x="971850" y="214325"/>
            <a:ext cx="6656400" cy="898500"/>
          </a:xfrm>
          <a:prstGeom prst="rect">
            <a:avLst/>
          </a:prstGeom>
          <a:noFill/>
          <a:ln>
            <a:noFill/>
          </a:ln>
        </p:spPr>
        <p:txBody>
          <a:bodyPr wrap="square" lIns="91425" tIns="91425" rIns="91425" bIns="91425" anchor="t" anchorCtr="0">
            <a:noAutofit/>
          </a:bodyPr>
          <a:lstStyle/>
          <a:p>
            <a:pPr lvl="0">
              <a:spcBef>
                <a:spcPts val="0"/>
              </a:spcBef>
              <a:buNone/>
            </a:pPr>
            <a:r>
              <a:rPr lang="en-US" sz="3400" b="1" dirty="0">
                <a:latin typeface="Times New Roman"/>
                <a:ea typeface="Times New Roman"/>
                <a:cs typeface="Times New Roman"/>
                <a:sym typeface="Times New Roman"/>
              </a:rPr>
              <a:t>2017 Top 10 Homeless Community</a:t>
            </a:r>
          </a:p>
        </p:txBody>
      </p:sp>
    </p:spTree>
    <p:extLst>
      <p:ext uri="{BB962C8B-B14F-4D97-AF65-F5344CB8AC3E}">
        <p14:creationId xmlns:p14="http://schemas.microsoft.com/office/powerpoint/2010/main" val="3992111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extLst>
              <a:ext uri="{28A0092B-C50C-407E-A947-70E740481C1C}">
                <a14:useLocalDpi xmlns:a14="http://schemas.microsoft.com/office/drawing/2010/main" val="0"/>
              </a:ext>
            </a:extLst>
          </a:blip>
          <a:stretch>
            <a:fillRect/>
          </a:stretch>
        </p:blipFill>
        <p:spPr>
          <a:xfrm>
            <a:off x="2570924" y="300251"/>
            <a:ext cx="9621076" cy="6393976"/>
          </a:xfrm>
          <a:prstGeom prst="rect">
            <a:avLst/>
          </a:prstGeom>
          <a:noFill/>
          <a:ln>
            <a:noFill/>
          </a:ln>
        </p:spPr>
      </p:pic>
      <p:pic>
        <p:nvPicPr>
          <p:cNvPr id="224" name="Shape 224"/>
          <p:cNvPicPr preferRelativeResize="0"/>
          <p:nvPr/>
        </p:nvPicPr>
        <p:blipFill>
          <a:blip r:embed="rId4">
            <a:alphaModFix/>
          </a:blip>
          <a:stretch>
            <a:fillRect/>
          </a:stretch>
        </p:blipFill>
        <p:spPr>
          <a:xfrm>
            <a:off x="1" y="4179450"/>
            <a:ext cx="2570922" cy="2678550"/>
          </a:xfrm>
          <a:prstGeom prst="rect">
            <a:avLst/>
          </a:prstGeom>
          <a:noFill/>
          <a:ln>
            <a:noFill/>
          </a:ln>
        </p:spPr>
      </p:pic>
      <p:sp>
        <p:nvSpPr>
          <p:cNvPr id="225" name="Shape 225"/>
          <p:cNvSpPr txBox="1">
            <a:spLocks noGrp="1"/>
          </p:cNvSpPr>
          <p:nvPr>
            <p:ph type="title"/>
          </p:nvPr>
        </p:nvSpPr>
        <p:spPr>
          <a:xfrm>
            <a:off x="372223" y="4379475"/>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
        <p:nvSpPr>
          <p:cNvPr id="2" name="椭圆 1"/>
          <p:cNvSpPr/>
          <p:nvPr/>
        </p:nvSpPr>
        <p:spPr>
          <a:xfrm>
            <a:off x="3057099" y="6086902"/>
            <a:ext cx="873456" cy="607326"/>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323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Shelter Allocation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443620" y="4624615"/>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1670" y="914400"/>
            <a:ext cx="3722599" cy="3525103"/>
          </a:xfrm>
          <a:prstGeom prst="ellipse">
            <a:avLst/>
          </a:prstGeom>
          <a:ln w="25400">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Shape 230"/>
          <p:cNvPicPr preferRelativeResize="0"/>
          <p:nvPr/>
        </p:nvPicPr>
        <p:blipFill rotWithShape="1">
          <a:blip r:embed="rId3">
            <a:alphaModFix/>
          </a:blip>
          <a:srcRect t="-843" r="-2" b="-479"/>
          <a:stretch/>
        </p:blipFill>
        <p:spPr>
          <a:xfrm>
            <a:off x="1888675" y="972050"/>
            <a:ext cx="8710050" cy="5804300"/>
          </a:xfrm>
          <a:prstGeom prst="rect">
            <a:avLst/>
          </a:prstGeom>
          <a:noFill/>
          <a:ln>
            <a:noFill/>
          </a:ln>
        </p:spPr>
      </p:pic>
      <p:pic>
        <p:nvPicPr>
          <p:cNvPr id="231" name="Shape 231"/>
          <p:cNvPicPr preferRelativeResize="0"/>
          <p:nvPr/>
        </p:nvPicPr>
        <p:blipFill>
          <a:blip r:embed="rId4">
            <a:alphaModFix/>
          </a:blip>
          <a:stretch>
            <a:fillRect/>
          </a:stretch>
        </p:blipFill>
        <p:spPr>
          <a:xfrm>
            <a:off x="749950" y="458425"/>
            <a:ext cx="383400" cy="405975"/>
          </a:xfrm>
          <a:prstGeom prst="rect">
            <a:avLst/>
          </a:prstGeom>
          <a:noFill/>
          <a:ln>
            <a:noFill/>
          </a:ln>
        </p:spPr>
      </p:pic>
      <p:sp>
        <p:nvSpPr>
          <p:cNvPr id="232" name="Shape 232"/>
          <p:cNvSpPr txBox="1"/>
          <p:nvPr/>
        </p:nvSpPr>
        <p:spPr>
          <a:xfrm>
            <a:off x="1448600" y="265975"/>
            <a:ext cx="6656400" cy="898500"/>
          </a:xfrm>
          <a:prstGeom prst="rect">
            <a:avLst/>
          </a:prstGeom>
          <a:noFill/>
          <a:ln>
            <a:noFill/>
          </a:ln>
        </p:spPr>
        <p:txBody>
          <a:bodyPr wrap="square" lIns="91425" tIns="91425" rIns="91425" bIns="91425" anchor="t" anchorCtr="0">
            <a:noAutofit/>
          </a:bodyPr>
          <a:lstStyle/>
          <a:p>
            <a:pPr lvl="0" rtl="0">
              <a:spcBef>
                <a:spcPts val="0"/>
              </a:spcBef>
              <a:buNone/>
            </a:pPr>
            <a:r>
              <a:rPr lang="en-US" sz="3400" b="1" dirty="0">
                <a:latin typeface="Times New Roman"/>
                <a:ea typeface="Times New Roman"/>
                <a:cs typeface="Times New Roman"/>
                <a:sym typeface="Times New Roman"/>
              </a:rPr>
              <a:t>Current Shelter Location</a:t>
            </a:r>
          </a:p>
        </p:txBody>
      </p:sp>
    </p:spTree>
    <p:extLst>
      <p:ext uri="{BB962C8B-B14F-4D97-AF65-F5344CB8AC3E}">
        <p14:creationId xmlns:p14="http://schemas.microsoft.com/office/powerpoint/2010/main" val="1221726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p:nvPr>
        </p:nvSpPr>
        <p:spPr>
          <a:xfrm>
            <a:off x="802600" y="329205"/>
            <a:ext cx="10515600" cy="1325563"/>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rPr>
              <a:t>311 Requests and Shelters Allocation</a:t>
            </a:r>
          </a:p>
        </p:txBody>
      </p:sp>
      <p:sp>
        <p:nvSpPr>
          <p:cNvPr id="238" name="Shape 238"/>
          <p:cNvSpPr txBox="1">
            <a:spLocks noGrp="1"/>
          </p:cNvSpPr>
          <p:nvPr>
            <p:ph type="body" idx="1"/>
          </p:nvPr>
        </p:nvSpPr>
        <p:spPr>
          <a:xfrm>
            <a:off x="368075" y="1690700"/>
            <a:ext cx="3175225" cy="4528200"/>
          </a:xfrm>
          <a:prstGeom prst="rect">
            <a:avLst/>
          </a:prstGeom>
          <a:noFill/>
          <a:ln>
            <a:noFill/>
          </a:ln>
        </p:spPr>
        <p:txBody>
          <a:bodyPr wrap="square" lIns="91425" tIns="45700" rIns="91425" bIns="45700" anchor="t" anchorCtr="0">
            <a:noAutofit/>
          </a:bodyPr>
          <a:lstStyle/>
          <a:p>
            <a:pPr marL="228600" marR="0" lvl="0" indent="-228600" algn="l" rtl="0">
              <a:lnSpc>
                <a:spcPct val="90000"/>
              </a:lnSpc>
              <a:spcBef>
                <a:spcPts val="0"/>
              </a:spcBef>
              <a:buClr>
                <a:schemeClr val="dk1"/>
              </a:buClr>
              <a:buSzPct val="83333"/>
              <a:buFont typeface="Arial"/>
              <a:buNone/>
            </a:pPr>
            <a:r>
              <a:rPr lang="en-US" sz="2400" b="1" dirty="0"/>
              <a:t>Problem:</a:t>
            </a:r>
          </a:p>
          <a:p>
            <a:pPr marL="228600" marR="0" lvl="0" indent="-228600" algn="l" rtl="0">
              <a:lnSpc>
                <a:spcPct val="90000"/>
              </a:lnSpc>
              <a:spcBef>
                <a:spcPts val="0"/>
              </a:spcBef>
              <a:buClr>
                <a:schemeClr val="dk1"/>
              </a:buClr>
              <a:buSzPct val="83333"/>
              <a:buFont typeface="Arial"/>
              <a:buNone/>
            </a:pPr>
            <a:r>
              <a:rPr lang="en-US" sz="2400" dirty="0"/>
              <a:t>More than 20,000 of</a:t>
            </a:r>
          </a:p>
          <a:p>
            <a:pPr marL="228600" marR="0" lvl="0" indent="-228600" algn="l" rtl="0">
              <a:lnSpc>
                <a:spcPct val="90000"/>
              </a:lnSpc>
              <a:spcBef>
                <a:spcPts val="0"/>
              </a:spcBef>
              <a:buClr>
                <a:schemeClr val="dk1"/>
              </a:buClr>
              <a:buSzPct val="83333"/>
              <a:buFont typeface="Arial"/>
              <a:buNone/>
            </a:pPr>
            <a:r>
              <a:rPr lang="en-US" sz="2400" dirty="0"/>
              <a:t>311 request per year</a:t>
            </a:r>
          </a:p>
          <a:p>
            <a:pPr marL="228600" marR="0" lvl="0" indent="-228600" algn="l" rtl="0">
              <a:lnSpc>
                <a:spcPct val="90000"/>
              </a:lnSpc>
              <a:spcBef>
                <a:spcPts val="0"/>
              </a:spcBef>
              <a:buClr>
                <a:schemeClr val="dk1"/>
              </a:buClr>
              <a:buSzPct val="83333"/>
              <a:buFont typeface="Arial"/>
              <a:buNone/>
            </a:pPr>
            <a:endParaRPr sz="2400" b="1" dirty="0"/>
          </a:p>
          <a:p>
            <a:pPr marL="228600" marR="0" lvl="0" indent="-228600" algn="l" rtl="0">
              <a:lnSpc>
                <a:spcPct val="90000"/>
              </a:lnSpc>
              <a:spcBef>
                <a:spcPts val="0"/>
              </a:spcBef>
              <a:buClr>
                <a:schemeClr val="dk1"/>
              </a:buClr>
              <a:buSzPct val="83333"/>
              <a:buFont typeface="Arial"/>
              <a:buNone/>
            </a:pPr>
            <a:r>
              <a:rPr lang="en-US" sz="2400" b="1" dirty="0"/>
              <a:t>Constraints:</a:t>
            </a:r>
          </a:p>
          <a:p>
            <a:pPr marL="228600" marR="0" lvl="0" indent="-228600" algn="l" rtl="0">
              <a:lnSpc>
                <a:spcPct val="90000"/>
              </a:lnSpc>
              <a:spcBef>
                <a:spcPts val="0"/>
              </a:spcBef>
              <a:buClr>
                <a:schemeClr val="dk1"/>
              </a:buClr>
              <a:buSzPct val="83333"/>
              <a:buFont typeface="Arial"/>
              <a:buNone/>
            </a:pPr>
            <a:r>
              <a:rPr lang="en-US" sz="2400" dirty="0"/>
              <a:t>1.Fund</a:t>
            </a:r>
          </a:p>
          <a:p>
            <a:pPr marL="228600" marR="0" lvl="0" indent="-228600" algn="l" rtl="0">
              <a:lnSpc>
                <a:spcPct val="90000"/>
              </a:lnSpc>
              <a:spcBef>
                <a:spcPts val="0"/>
              </a:spcBef>
              <a:buClr>
                <a:schemeClr val="dk1"/>
              </a:buClr>
              <a:buSzPct val="83333"/>
              <a:buFont typeface="Arial"/>
              <a:buNone/>
            </a:pPr>
            <a:r>
              <a:rPr lang="en-US" sz="2400" dirty="0"/>
              <a:t>2.Time</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r>
              <a:rPr lang="en-US" sz="2400" b="1" dirty="0"/>
              <a:t>Goal:</a:t>
            </a:r>
          </a:p>
          <a:p>
            <a:pPr marL="228600" marR="0" lvl="0" indent="-228600" algn="l" rtl="0">
              <a:lnSpc>
                <a:spcPct val="90000"/>
              </a:lnSpc>
              <a:spcBef>
                <a:spcPts val="0"/>
              </a:spcBef>
              <a:buClr>
                <a:schemeClr val="dk1"/>
              </a:buClr>
              <a:buSzPct val="83333"/>
              <a:buFont typeface="Arial"/>
              <a:buNone/>
            </a:pPr>
            <a:r>
              <a:rPr lang="en-US" sz="2400" dirty="0"/>
              <a:t>Allocate resources</a:t>
            </a:r>
          </a:p>
          <a:p>
            <a:pPr marL="228600" marR="0" lvl="0" indent="-228600" algn="l" rtl="0">
              <a:lnSpc>
                <a:spcPct val="90000"/>
              </a:lnSpc>
              <a:spcBef>
                <a:spcPts val="0"/>
              </a:spcBef>
              <a:buClr>
                <a:schemeClr val="dk1"/>
              </a:buClr>
              <a:buSzPct val="83333"/>
              <a:buFont typeface="Arial"/>
              <a:buNone/>
            </a:pPr>
            <a:r>
              <a:rPr lang="en-US" sz="2400" dirty="0"/>
              <a:t>efficiently</a:t>
            </a:r>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228600" marR="0" lvl="0" indent="-228600" algn="l" rtl="0">
              <a:lnSpc>
                <a:spcPct val="90000"/>
              </a:lnSpc>
              <a:spcBef>
                <a:spcPts val="0"/>
              </a:spcBef>
              <a:buClr>
                <a:schemeClr val="dk1"/>
              </a:buClr>
              <a:buSzPct val="83333"/>
              <a:buFont typeface="Arial"/>
              <a:buNone/>
            </a:pPr>
            <a:endParaRPr sz="2400" dirty="0"/>
          </a:p>
          <a:p>
            <a:pPr marL="127000" marR="0" lvl="0" indent="-127000" algn="l" rtl="0">
              <a:lnSpc>
                <a:spcPct val="90000"/>
              </a:lnSpc>
              <a:spcBef>
                <a:spcPts val="0"/>
              </a:spcBef>
              <a:buClr>
                <a:schemeClr val="dk1"/>
              </a:buClr>
              <a:buSzPct val="83333"/>
              <a:buFont typeface="Arial"/>
              <a:buNone/>
            </a:pPr>
            <a:endParaRPr sz="2400" dirty="0"/>
          </a:p>
        </p:txBody>
      </p:sp>
      <p:pic>
        <p:nvPicPr>
          <p:cNvPr id="239" name="Shape 239"/>
          <p:cNvPicPr preferRelativeResize="0"/>
          <p:nvPr/>
        </p:nvPicPr>
        <p:blipFill>
          <a:blip r:embed="rId3">
            <a:alphaModFix/>
          </a:blip>
          <a:stretch>
            <a:fillRect/>
          </a:stretch>
        </p:blipFill>
        <p:spPr>
          <a:xfrm>
            <a:off x="3890100" y="1448875"/>
            <a:ext cx="8059626" cy="5215949"/>
          </a:xfrm>
          <a:prstGeom prst="rect">
            <a:avLst/>
          </a:prstGeom>
          <a:noFill/>
          <a:ln>
            <a:noFill/>
          </a:ln>
        </p:spPr>
      </p:pic>
      <p:pic>
        <p:nvPicPr>
          <p:cNvPr id="5" name="Shape 231"/>
          <p:cNvPicPr preferRelativeResize="0"/>
          <p:nvPr/>
        </p:nvPicPr>
        <p:blipFill>
          <a:blip r:embed="rId4">
            <a:alphaModFix/>
          </a:blip>
          <a:stretch>
            <a:fillRect/>
          </a:stretch>
        </p:blipFill>
        <p:spPr>
          <a:xfrm>
            <a:off x="419200" y="789000"/>
            <a:ext cx="383400" cy="405975"/>
          </a:xfrm>
          <a:prstGeom prst="rect">
            <a:avLst/>
          </a:prstGeom>
          <a:noFill/>
          <a:ln>
            <a:noFill/>
          </a:ln>
        </p:spPr>
      </p:pic>
    </p:spTree>
    <p:extLst>
      <p:ext uri="{BB962C8B-B14F-4D97-AF65-F5344CB8AC3E}">
        <p14:creationId xmlns:p14="http://schemas.microsoft.com/office/powerpoint/2010/main" val="2706005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altLang="zh-CN" sz="3400" b="1" dirty="0">
                <a:latin typeface="Times New Roman"/>
                <a:cs typeface="Times New Roman"/>
              </a:rPr>
              <a:t>Allocation</a:t>
            </a:r>
            <a:r>
              <a:rPr lang="zh-CN" altLang="en-US" sz="3400" b="1" dirty="0">
                <a:latin typeface="Times New Roman"/>
                <a:cs typeface="Times New Roman"/>
              </a:rPr>
              <a:t> </a:t>
            </a:r>
            <a:r>
              <a:rPr lang="en-US" sz="3400" b="1" dirty="0">
                <a:latin typeface="Times New Roman"/>
                <a:cs typeface="Times New Roman"/>
              </a:rPr>
              <a:t>– Build Model</a:t>
            </a:r>
          </a:p>
        </p:txBody>
      </p:sp>
      <p:sp>
        <p:nvSpPr>
          <p:cNvPr id="265" name="Shape 265"/>
          <p:cNvSpPr txBox="1">
            <a:spLocks noGrp="1"/>
          </p:cNvSpPr>
          <p:nvPr>
            <p:ph type="body" idx="1"/>
          </p:nvPr>
        </p:nvSpPr>
        <p:spPr>
          <a:xfrm>
            <a:off x="14050" y="1273084"/>
            <a:ext cx="3801000" cy="5584916"/>
          </a:xfrm>
          <a:prstGeom prst="rect">
            <a:avLst/>
          </a:prstGeom>
          <a:noFill/>
          <a:ln>
            <a:noFill/>
          </a:ln>
        </p:spPr>
        <p:txBody>
          <a:bodyPr wrap="square" lIns="91425" tIns="45700" rIns="91425" bIns="45700" anchor="t" anchorCtr="0">
            <a:noAutofit/>
          </a:bodyPr>
          <a:lstStyle/>
          <a:p>
            <a:pPr lvl="0" indent="0" rtl="0">
              <a:spcBef>
                <a:spcPts val="0"/>
              </a:spcBef>
              <a:buClr>
                <a:schemeClr val="dk1"/>
              </a:buClr>
              <a:buSzPct val="90909"/>
              <a:buFont typeface="Arial"/>
              <a:buNone/>
            </a:pPr>
            <a:r>
              <a:rPr lang="en-US" sz="2200" b="1" dirty="0"/>
              <a:t>Assumption:</a:t>
            </a:r>
          </a:p>
          <a:p>
            <a:pPr indent="0">
              <a:spcBef>
                <a:spcPts val="0"/>
              </a:spcBef>
              <a:buClr>
                <a:schemeClr val="dk1"/>
              </a:buClr>
              <a:buSzPct val="100000"/>
              <a:buNone/>
            </a:pPr>
            <a:r>
              <a:rPr lang="en-US" sz="2200" dirty="0"/>
              <a:t>1. Each 311 call represents one homeless</a:t>
            </a:r>
          </a:p>
          <a:p>
            <a:pPr indent="0">
              <a:spcBef>
                <a:spcPts val="0"/>
              </a:spcBef>
              <a:buClr>
                <a:schemeClr val="dk1"/>
              </a:buClr>
              <a:buSzPct val="100000"/>
              <a:buNone/>
            </a:pPr>
            <a:r>
              <a:rPr lang="en-US" sz="2200" dirty="0"/>
              <a:t>2. Each 311 call report happened at the place where the homeless stay </a:t>
            </a:r>
          </a:p>
          <a:p>
            <a:pPr indent="0">
              <a:spcBef>
                <a:spcPts val="0"/>
              </a:spcBef>
              <a:buClr>
                <a:schemeClr val="dk1"/>
              </a:buClr>
              <a:buSzPct val="100000"/>
              <a:buNone/>
            </a:pPr>
            <a:endParaRPr lang="en-US" sz="2200" dirty="0"/>
          </a:p>
          <a:p>
            <a:pPr lvl="0" indent="0" rtl="0">
              <a:spcBef>
                <a:spcPts val="0"/>
              </a:spcBef>
              <a:buClr>
                <a:schemeClr val="dk1"/>
              </a:buClr>
              <a:buSzPct val="90909"/>
              <a:buFont typeface="Arial"/>
              <a:buNone/>
            </a:pPr>
            <a:r>
              <a:rPr lang="en-US" sz="2200" b="1" dirty="0"/>
              <a:t>Indicators: </a:t>
            </a:r>
          </a:p>
          <a:p>
            <a:pPr lvl="0" indent="0">
              <a:spcBef>
                <a:spcPts val="0"/>
              </a:spcBef>
              <a:buClr>
                <a:schemeClr val="dk1"/>
              </a:buClr>
              <a:buSzPct val="100000"/>
              <a:buNone/>
            </a:pPr>
            <a:r>
              <a:rPr lang="en-US" altLang="zh-TW" sz="2200" dirty="0"/>
              <a:t>1.Distance to shelters</a:t>
            </a:r>
          </a:p>
          <a:p>
            <a:pPr lvl="0" indent="0">
              <a:spcBef>
                <a:spcPts val="0"/>
              </a:spcBef>
              <a:buClr>
                <a:schemeClr val="dk1"/>
              </a:buClr>
              <a:buSzPct val="100000"/>
              <a:buNone/>
            </a:pPr>
            <a:r>
              <a:rPr lang="en-US" altLang="zh-TW" sz="2200" dirty="0"/>
              <a:t>2.Shelter Capacity</a:t>
            </a:r>
          </a:p>
          <a:p>
            <a:pPr lvl="0" indent="0">
              <a:spcBef>
                <a:spcPts val="0"/>
              </a:spcBef>
              <a:buClr>
                <a:schemeClr val="dk1"/>
              </a:buClr>
              <a:buSzPct val="100000"/>
              <a:buNone/>
            </a:pPr>
            <a:endParaRPr lang="en-US" sz="2200" b="1" dirty="0"/>
          </a:p>
          <a:p>
            <a:pPr lvl="0" indent="0">
              <a:spcBef>
                <a:spcPts val="0"/>
              </a:spcBef>
              <a:buClr>
                <a:schemeClr val="dk1"/>
              </a:buClr>
              <a:buSzPct val="100000"/>
              <a:buNone/>
            </a:pPr>
            <a:r>
              <a:rPr lang="en-US" sz="2200" b="1" dirty="0"/>
              <a:t>Model cons:</a:t>
            </a:r>
            <a:endParaRPr lang="en-US" sz="2200" dirty="0"/>
          </a:p>
          <a:p>
            <a:pPr lvl="0" indent="0">
              <a:spcBef>
                <a:spcPts val="0"/>
              </a:spcBef>
              <a:buClr>
                <a:schemeClr val="dk1"/>
              </a:buClr>
              <a:buSzPct val="100000"/>
              <a:buNone/>
            </a:pPr>
            <a:r>
              <a:rPr lang="en-US" altLang="zh-CN" sz="2200" dirty="0"/>
              <a:t>-</a:t>
            </a:r>
            <a:r>
              <a:rPr lang="zh-CN" altLang="en-US" sz="2200" dirty="0"/>
              <a:t> </a:t>
            </a:r>
            <a:r>
              <a:rPr lang="en-US" sz="2200" dirty="0"/>
              <a:t>Lack of info for shelters and homeless</a:t>
            </a:r>
          </a:p>
          <a:p>
            <a:pPr marL="228600" marR="0" lvl="0" indent="-228600" algn="l" rtl="0">
              <a:lnSpc>
                <a:spcPct val="90000"/>
              </a:lnSpc>
              <a:spcBef>
                <a:spcPts val="0"/>
              </a:spcBef>
              <a:buClr>
                <a:schemeClr val="dk1"/>
              </a:buClr>
              <a:buSzPct val="90909"/>
              <a:buFont typeface="Arial"/>
              <a:buNone/>
            </a:pPr>
            <a:endParaRPr sz="2200" dirty="0"/>
          </a:p>
        </p:txBody>
      </p:sp>
      <p:pic>
        <p:nvPicPr>
          <p:cNvPr id="267" name="Shape 267"/>
          <p:cNvPicPr preferRelativeResize="0"/>
          <p:nvPr/>
        </p:nvPicPr>
        <p:blipFill>
          <a:blip r:embed="rId3">
            <a:alphaModFix/>
          </a:blip>
          <a:stretch>
            <a:fillRect/>
          </a:stretch>
        </p:blipFill>
        <p:spPr>
          <a:xfrm>
            <a:off x="3695779" y="1273084"/>
            <a:ext cx="8012517" cy="5425890"/>
          </a:xfrm>
          <a:prstGeom prst="rect">
            <a:avLst/>
          </a:prstGeom>
          <a:noFill/>
          <a:ln>
            <a:noFill/>
          </a:ln>
        </p:spPr>
      </p:pic>
      <p:pic>
        <p:nvPicPr>
          <p:cNvPr id="6" name="Shape 231"/>
          <p:cNvPicPr preferRelativeResize="0"/>
          <p:nvPr/>
        </p:nvPicPr>
        <p:blipFill>
          <a:blip r:embed="rId4">
            <a:alphaModFix/>
          </a:blip>
          <a:stretch>
            <a:fillRect/>
          </a:stretch>
        </p:blipFill>
        <p:spPr>
          <a:xfrm>
            <a:off x="385000" y="867109"/>
            <a:ext cx="383400" cy="405975"/>
          </a:xfrm>
          <a:prstGeom prst="rect">
            <a:avLst/>
          </a:prstGeom>
          <a:noFill/>
          <a:ln>
            <a:noFill/>
          </a:ln>
        </p:spPr>
      </p:pic>
    </p:spTree>
    <p:extLst>
      <p:ext uri="{BB962C8B-B14F-4D97-AF65-F5344CB8AC3E}">
        <p14:creationId xmlns:p14="http://schemas.microsoft.com/office/powerpoint/2010/main" val="169027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097743" y="4352298"/>
            <a:ext cx="3626848" cy="584775"/>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Crime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021" y="954158"/>
            <a:ext cx="3818814" cy="3284468"/>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6" name="Shape 306"/>
          <p:cNvSpPr txBox="1">
            <a:spLocks noGrp="1"/>
          </p:cNvSpPr>
          <p:nvPr>
            <p:ph type="title"/>
          </p:nvPr>
        </p:nvSpPr>
        <p:spPr>
          <a:xfrm>
            <a:off x="935290" y="-151681"/>
            <a:ext cx="6886096" cy="1217352"/>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Crime—Distribution of Victim Age</a:t>
            </a:r>
          </a:p>
        </p:txBody>
      </p:sp>
      <p:pic>
        <p:nvPicPr>
          <p:cNvPr id="307" name="Shape 307"/>
          <p:cNvPicPr preferRelativeResize="0"/>
          <p:nvPr/>
        </p:nvPicPr>
        <p:blipFill>
          <a:blip r:embed="rId3">
            <a:extLst>
              <a:ext uri="{28A0092B-C50C-407E-A947-70E740481C1C}">
                <a14:useLocalDpi xmlns:a14="http://schemas.microsoft.com/office/drawing/2010/main" val="0"/>
              </a:ext>
            </a:extLst>
          </a:blip>
          <a:stretch>
            <a:fillRect/>
          </a:stretch>
        </p:blipFill>
        <p:spPr>
          <a:xfrm>
            <a:off x="1413107" y="775504"/>
            <a:ext cx="9143004" cy="5823995"/>
          </a:xfrm>
          <a:prstGeom prst="rect">
            <a:avLst/>
          </a:prstGeom>
          <a:noFill/>
          <a:ln>
            <a:noFill/>
          </a:ln>
        </p:spPr>
      </p:pic>
      <p:pic>
        <p:nvPicPr>
          <p:cNvPr id="8" name="Shape 231"/>
          <p:cNvPicPr preferRelativeResize="0"/>
          <p:nvPr/>
        </p:nvPicPr>
        <p:blipFill>
          <a:blip r:embed="rId4">
            <a:alphaModFix/>
          </a:blip>
          <a:stretch>
            <a:fillRect/>
          </a:stretch>
        </p:blipFill>
        <p:spPr>
          <a:xfrm>
            <a:off x="436139" y="254007"/>
            <a:ext cx="383400" cy="405975"/>
          </a:xfrm>
          <a:prstGeom prst="rect">
            <a:avLst/>
          </a:prstGeom>
          <a:noFill/>
          <a:ln>
            <a:noFill/>
          </a:ln>
        </p:spPr>
      </p:pic>
      <p:sp>
        <p:nvSpPr>
          <p:cNvPr id="5" name="Rectangle 4"/>
          <p:cNvSpPr/>
          <p:nvPr/>
        </p:nvSpPr>
        <p:spPr>
          <a:xfrm>
            <a:off x="5343526" y="1065671"/>
            <a:ext cx="1100138" cy="498599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133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pic>
        <p:nvPicPr>
          <p:cNvPr id="215" name="Shape 215"/>
          <p:cNvPicPr preferRelativeResize="0"/>
          <p:nvPr/>
        </p:nvPicPr>
        <p:blipFill>
          <a:blip r:embed="rId3">
            <a:extLst>
              <a:ext uri="{28A0092B-C50C-407E-A947-70E740481C1C}">
                <a14:useLocalDpi xmlns:a14="http://schemas.microsoft.com/office/drawing/2010/main" val="0"/>
              </a:ext>
            </a:extLst>
          </a:blip>
          <a:stretch>
            <a:fillRect/>
          </a:stretch>
        </p:blipFill>
        <p:spPr>
          <a:xfrm>
            <a:off x="2452744" y="182881"/>
            <a:ext cx="9739256" cy="6467302"/>
          </a:xfrm>
          <a:prstGeom prst="rect">
            <a:avLst/>
          </a:prstGeom>
          <a:noFill/>
          <a:ln>
            <a:noFill/>
          </a:ln>
        </p:spPr>
      </p:pic>
      <p:sp>
        <p:nvSpPr>
          <p:cNvPr id="217"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218" name="Shape 218"/>
          <p:cNvSpPr txBox="1">
            <a:spLocks noGrp="1"/>
          </p:cNvSpPr>
          <p:nvPr>
            <p:ph type="title"/>
          </p:nvPr>
        </p:nvSpPr>
        <p:spPr>
          <a:xfrm>
            <a:off x="117812" y="2074988"/>
            <a:ext cx="219870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spTree>
    <p:extLst>
      <p:ext uri="{BB962C8B-B14F-4D97-AF65-F5344CB8AC3E}">
        <p14:creationId xmlns:p14="http://schemas.microsoft.com/office/powerpoint/2010/main" val="138402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547744" y="1683889"/>
            <a:ext cx="3647739" cy="1325563"/>
          </a:xfrm>
          <a:prstGeom prst="rect">
            <a:avLst/>
          </a:prstGeom>
          <a:noFill/>
          <a:ln>
            <a:noFill/>
          </a:ln>
        </p:spPr>
        <p:txBody>
          <a:bodyPr wrap="square" lIns="91425" tIns="45700" rIns="91425" bIns="45700" anchor="ctr" anchorCtr="0">
            <a:noAutofit/>
          </a:bodyPr>
          <a:lstStyle/>
          <a:p>
            <a:pPr marL="0" marR="0" lvl="0" indent="-251396" algn="l" rtl="0">
              <a:lnSpc>
                <a:spcPct val="90000"/>
              </a:lnSpc>
              <a:spcBef>
                <a:spcPts val="0"/>
              </a:spcBef>
              <a:buClr>
                <a:schemeClr val="dk1"/>
              </a:buClr>
              <a:buSzPct val="99974"/>
              <a:buFont typeface="Calibri"/>
              <a:buNone/>
            </a:pPr>
            <a:r>
              <a:rPr lang="en-US" sz="3959" b="0" i="0" u="none" strike="noStrike" cap="none">
                <a:solidFill>
                  <a:schemeClr val="dk1"/>
                </a:solidFill>
                <a:latin typeface="Calibri"/>
                <a:ea typeface="Calibri"/>
                <a:cs typeface="Calibri"/>
                <a:sym typeface="Calibri"/>
              </a:rPr>
              <a:t/>
            </a:r>
            <a:br>
              <a:rPr lang="en-US" sz="3959" b="0" i="0" u="none" strike="noStrike" cap="none">
                <a:solidFill>
                  <a:schemeClr val="dk1"/>
                </a:solidFill>
                <a:latin typeface="Calibri"/>
                <a:ea typeface="Calibri"/>
                <a:cs typeface="Calibri"/>
                <a:sym typeface="Calibri"/>
              </a:rPr>
            </a:br>
            <a:endParaRPr lang="en-US" sz="3959" b="0" i="0" u="none" strike="noStrike" cap="none">
              <a:solidFill>
                <a:schemeClr val="dk1"/>
              </a:solidFill>
              <a:latin typeface="Calibri"/>
              <a:ea typeface="Calibri"/>
              <a:cs typeface="Calibri"/>
              <a:sym typeface="Calibri"/>
            </a:endParaRPr>
          </a:p>
        </p:txBody>
      </p:sp>
      <p:sp>
        <p:nvSpPr>
          <p:cNvPr id="218" name="Shape 218"/>
          <p:cNvSpPr txBox="1">
            <a:spLocks noGrp="1"/>
          </p:cNvSpPr>
          <p:nvPr>
            <p:ph type="title"/>
          </p:nvPr>
        </p:nvSpPr>
        <p:spPr>
          <a:xfrm>
            <a:off x="-32274" y="1802635"/>
            <a:ext cx="2018320" cy="2278500"/>
          </a:xfrm>
          <a:prstGeom prst="rect">
            <a:avLst/>
          </a:prstGeom>
          <a:noFill/>
          <a:ln>
            <a:noFill/>
          </a:ln>
        </p:spPr>
        <p:txBody>
          <a:bodyPr wrap="square" lIns="91425" tIns="45700" rIns="91425" bIns="45700" anchor="ctr" anchorCtr="0">
            <a:noAutofit/>
          </a:bodyPr>
          <a:lstStyle/>
          <a:p>
            <a:pPr marL="0" marR="0" lvl="0" indent="-228600" algn="l" rtl="0">
              <a:lnSpc>
                <a:spcPct val="90000"/>
              </a:lnSpc>
              <a:spcBef>
                <a:spcPts val="0"/>
              </a:spcBef>
              <a:buClr>
                <a:schemeClr val="lt1"/>
              </a:buClr>
              <a:buSzPct val="120000"/>
              <a:buFont typeface="Calibri"/>
              <a:buNone/>
            </a:pPr>
            <a:r>
              <a:rPr lang="en-US" sz="3000" dirty="0">
                <a:solidFill>
                  <a:schemeClr val="lt1"/>
                </a:solidFill>
              </a:rPr>
              <a:t> </a:t>
            </a:r>
            <a:r>
              <a:rPr lang="en-US" sz="3000" b="0" i="0" u="none" strike="noStrike" cap="none" dirty="0">
                <a:solidFill>
                  <a:schemeClr val="lt1"/>
                </a:solidFill>
                <a:latin typeface="Calibri"/>
                <a:ea typeface="Calibri"/>
                <a:cs typeface="Calibri"/>
                <a:sym typeface="Calibri"/>
              </a:rPr>
              <a:t>Top 10 Homeless Community </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018" y="133005"/>
            <a:ext cx="9706982" cy="6500552"/>
          </a:xfrm>
          <a:prstGeom prst="rect">
            <a:avLst/>
          </a:prstGeom>
        </p:spPr>
      </p:pic>
      <p:sp>
        <p:nvSpPr>
          <p:cNvPr id="6" name="Shape 217"/>
          <p:cNvSpPr/>
          <p:nvPr/>
        </p:nvSpPr>
        <p:spPr>
          <a:xfrm rot="-5400000">
            <a:off x="-90628" y="1979303"/>
            <a:ext cx="2634000" cy="2452744"/>
          </a:xfrm>
          <a:prstGeom prst="downArrow">
            <a:avLst>
              <a:gd name="adj1" fmla="val 100000"/>
              <a:gd name="adj2" fmla="val 15788"/>
            </a:avLst>
          </a:prstGeom>
          <a:solidFill>
            <a:srgbClr val="262626"/>
          </a:solidFill>
          <a:ln>
            <a:noFill/>
          </a:ln>
        </p:spPr>
        <p:txBody>
          <a:bodyPr wrap="square" lIns="91425" tIns="45700" rIns="91425" bIns="45700" anchor="ctr" anchorCtr="0">
            <a:noAutofit/>
          </a:bodyPr>
          <a:lstStyle/>
          <a:p>
            <a:pPr marL="0" marR="0" lvl="0" indent="0" algn="ctr" rtl="0">
              <a:spcBef>
                <a:spcPts val="0"/>
              </a:spcBef>
              <a:buSzPct val="25000"/>
              <a:buNone/>
            </a:pPr>
            <a:endParaRPr sz="1800">
              <a:solidFill>
                <a:schemeClr val="lt1"/>
              </a:solidFill>
              <a:latin typeface="Calibri"/>
              <a:ea typeface="Calibri"/>
              <a:cs typeface="Calibri"/>
              <a:sym typeface="Calibri"/>
            </a:endParaRPr>
          </a:p>
        </p:txBody>
      </p:sp>
      <p:sp>
        <p:nvSpPr>
          <p:cNvPr id="8" name="Shape 218"/>
          <p:cNvSpPr txBox="1">
            <a:spLocks/>
          </p:cNvSpPr>
          <p:nvPr/>
        </p:nvSpPr>
        <p:spPr>
          <a:xfrm>
            <a:off x="36832" y="1988948"/>
            <a:ext cx="2198700" cy="2278500"/>
          </a:xfrm>
          <a:prstGeom prst="rect">
            <a:avLst/>
          </a:prstGeom>
          <a:noFill/>
          <a:ln>
            <a:noFill/>
          </a:ln>
        </p:spPr>
        <p:txBody>
          <a:bodyPr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Bef>
                <a:spcPts val="0"/>
              </a:spcBef>
              <a:buClr>
                <a:schemeClr val="lt1"/>
              </a:buClr>
              <a:buSzPct val="120000"/>
              <a:buFont typeface="Calibri"/>
              <a:buNone/>
            </a:pPr>
            <a:r>
              <a:rPr lang="en-US" sz="3000" dirty="0">
                <a:solidFill>
                  <a:schemeClr val="lt1"/>
                </a:solidFill>
              </a:rPr>
              <a:t> </a:t>
            </a:r>
            <a:r>
              <a:rPr lang="en-US" sz="3000" dirty="0">
                <a:solidFill>
                  <a:schemeClr val="lt1"/>
                </a:solidFill>
                <a:latin typeface="Calibri"/>
                <a:ea typeface="Calibri"/>
                <a:cs typeface="Calibri"/>
                <a:sym typeface="Calibri"/>
              </a:rPr>
              <a:t>Top 10 Homeless Community</a:t>
            </a:r>
          </a:p>
          <a:p>
            <a:pPr indent="-228600">
              <a:spcBef>
                <a:spcPts val="0"/>
              </a:spcBef>
              <a:buClr>
                <a:schemeClr val="lt1"/>
              </a:buClr>
              <a:buSzPct val="120000"/>
              <a:buFont typeface="Calibri"/>
              <a:buNone/>
            </a:pPr>
            <a:r>
              <a:rPr lang="en-US" sz="3000" dirty="0">
                <a:solidFill>
                  <a:schemeClr val="lt1"/>
                </a:solidFill>
                <a:latin typeface="Calibri"/>
                <a:ea typeface="Calibri"/>
                <a:cs typeface="Calibri"/>
                <a:sym typeface="Calibri"/>
              </a:rPr>
              <a:t>- Crime Ratio </a:t>
            </a:r>
          </a:p>
        </p:txBody>
      </p:sp>
      <p:sp>
        <p:nvSpPr>
          <p:cNvPr id="9" name="Rectangle 8"/>
          <p:cNvSpPr/>
          <p:nvPr/>
        </p:nvSpPr>
        <p:spPr>
          <a:xfrm>
            <a:off x="4775501" y="548641"/>
            <a:ext cx="1808179"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1144250" y="548641"/>
            <a:ext cx="885825" cy="5503024"/>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p:cNvSpPr txBox="1"/>
              <p:nvPr/>
            </p:nvSpPr>
            <p:spPr>
              <a:xfrm>
                <a:off x="5227007" y="1044277"/>
                <a:ext cx="7294311" cy="1170577"/>
              </a:xfrm>
              <a:prstGeom prst="rect">
                <a:avLst/>
              </a:prstGeom>
              <a:noFill/>
            </p:spPr>
            <p:txBody>
              <a:bodyPr wrap="square" rtlCol="0">
                <a:spAutoFit/>
              </a:bodyPr>
              <a:lstStyle/>
              <a:p>
                <a:pPr algn="ctr"/>
                <a:r>
                  <a:rPr lang="en-US" sz="1600" b="1" dirty="0">
                    <a:latin typeface="Times New Roman" charset="0"/>
                    <a:ea typeface="Times New Roman" charset="0"/>
                    <a:cs typeface="Times New Roman" charset="0"/>
                  </a:rPr>
                  <a:t>Crime ratio =  </a:t>
                </a:r>
              </a:p>
              <a:p>
                <a:pPr algn="ctr"/>
                <a:endParaRPr lang="en-US" sz="700" b="1" dirty="0">
                  <a:latin typeface="Times New Roman" charset="0"/>
                  <a:ea typeface="Times New Roman" charset="0"/>
                  <a:cs typeface="Times New Roman" charset="0"/>
                </a:endParaRPr>
              </a:p>
              <a:p>
                <a:pPr/>
                <a14:m>
                  <m:oMathPara xmlns:m="http://schemas.openxmlformats.org/officeDocument/2006/math">
                    <m:oMathParaPr>
                      <m:jc m:val="centerGroup"/>
                    </m:oMathParaPr>
                    <m:oMath xmlns:m="http://schemas.openxmlformats.org/officeDocument/2006/math">
                      <m:f>
                        <m:fPr>
                          <m:ctrlPr>
                            <a:rPr lang="mr-IN" sz="1400" b="1" i="1" smtClean="0">
                              <a:latin typeface="Cambria Math" charset="0"/>
                              <a:ea typeface="Times New Roman" charset="0"/>
                              <a:cs typeface="Times New Roman" charset="0"/>
                            </a:rPr>
                          </m:ctrlPr>
                        </m:fPr>
                        <m:num>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𝒄𝒓𝒊𝒎𝒆</m:t>
                          </m:r>
                        </m:num>
                        <m:den>
                          <m:r>
                            <a:rPr lang="en-US" sz="1400" b="1" i="1" smtClean="0">
                              <a:latin typeface="Cambria Math" charset="0"/>
                              <a:ea typeface="Times New Roman" charset="0"/>
                              <a:cs typeface="Times New Roman" charset="0"/>
                            </a:rPr>
                            <m:t>𝒕𝒉𝒆</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𝒏𝒖𝒎𝒃𝒆𝒓</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𝒐𝒇</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𝒕𝒐𝒕𝒂𝒍</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𝒉𝒐𝒎𝒆𝒍𝒆𝒔𝒔</m:t>
                          </m:r>
                          <m:r>
                            <a:rPr lang="en-US" sz="1400" b="1" i="1" smtClean="0">
                              <a:latin typeface="Cambria Math" charset="0"/>
                              <a:ea typeface="Times New Roman" charset="0"/>
                              <a:cs typeface="Times New Roman" charset="0"/>
                            </a:rPr>
                            <m:t> </m:t>
                          </m:r>
                          <m:r>
                            <a:rPr lang="en-US" sz="1400" b="1" i="1" smtClean="0">
                              <a:latin typeface="Cambria Math" charset="0"/>
                              <a:ea typeface="Times New Roman" charset="0"/>
                              <a:cs typeface="Times New Roman" charset="0"/>
                            </a:rPr>
                            <m:t>𝒑𝒆𝒐𝒑𝒍𝒆</m:t>
                          </m:r>
                        </m:den>
                      </m:f>
                    </m:oMath>
                  </m:oMathPara>
                </a14:m>
                <a:endParaRPr lang="en-US" sz="1600" b="1" dirty="0"/>
              </a:p>
              <a:p>
                <a:endParaRPr lang="en-US" sz="16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5227007" y="1044277"/>
                <a:ext cx="7294311" cy="1170577"/>
              </a:xfrm>
              <a:prstGeom prst="rect">
                <a:avLst/>
              </a:prstGeom>
              <a:blipFill rotWithShape="0">
                <a:blip r:embed="rId4"/>
                <a:stretch>
                  <a:fillRect t="-1563" b="-4688"/>
                </a:stretch>
              </a:blipFill>
            </p:spPr>
            <p:txBody>
              <a:bodyPr/>
              <a:lstStyle/>
              <a:p>
                <a:r>
                  <a:rPr lang="en-US">
                    <a:noFill/>
                  </a:rPr>
                  <a:t> </a:t>
                </a:r>
              </a:p>
            </p:txBody>
          </p:sp>
        </mc:Fallback>
      </mc:AlternateContent>
    </p:spTree>
    <p:extLst>
      <p:ext uri="{BB962C8B-B14F-4D97-AF65-F5344CB8AC3E}">
        <p14:creationId xmlns:p14="http://schemas.microsoft.com/office/powerpoint/2010/main" val="1615015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22165" y="2758440"/>
            <a:ext cx="1188720" cy="1188720"/>
          </a:xfrm>
          <a:prstGeom prst="ellipse">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3855720" y="2758440"/>
            <a:ext cx="5516880" cy="1158240"/>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文本框 5"/>
          <p:cNvSpPr txBox="1"/>
          <p:nvPr/>
        </p:nvSpPr>
        <p:spPr>
          <a:xfrm>
            <a:off x="4175760" y="2875895"/>
            <a:ext cx="2954655" cy="923330"/>
          </a:xfrm>
          <a:prstGeom prst="rect">
            <a:avLst/>
          </a:prstGeom>
          <a:noFill/>
        </p:spPr>
        <p:txBody>
          <a:bodyPr wrap="none" rtlCol="0">
            <a:spAutoFit/>
          </a:bodyPr>
          <a:lstStyle/>
          <a:p>
            <a:r>
              <a:rPr lang="en-US" altLang="zh-CN" sz="5400" dirty="0">
                <a:solidFill>
                  <a:srgbClr val="FFC001"/>
                </a:solidFill>
                <a:latin typeface="+mj-lt"/>
              </a:rPr>
              <a:t>ONTENT</a:t>
            </a:r>
            <a:endParaRPr lang="zh-CN" altLang="en-US" sz="5400" dirty="0">
              <a:solidFill>
                <a:srgbClr val="FFC001"/>
              </a:solidFill>
              <a:latin typeface="+mj-lt"/>
            </a:endParaRPr>
          </a:p>
        </p:txBody>
      </p:sp>
      <p:sp>
        <p:nvSpPr>
          <p:cNvPr id="7" name="文本框 6"/>
          <p:cNvSpPr txBox="1"/>
          <p:nvPr/>
        </p:nvSpPr>
        <p:spPr>
          <a:xfrm>
            <a:off x="3177329" y="2891134"/>
            <a:ext cx="646331" cy="923330"/>
          </a:xfrm>
          <a:prstGeom prst="rect">
            <a:avLst/>
          </a:prstGeom>
          <a:noFill/>
        </p:spPr>
        <p:txBody>
          <a:bodyPr wrap="none" rtlCol="0">
            <a:spAutoFit/>
          </a:bodyPr>
          <a:lstStyle/>
          <a:p>
            <a:r>
              <a:rPr lang="en-US" altLang="zh-CN" sz="5400" dirty="0">
                <a:solidFill>
                  <a:srgbClr val="FFC001"/>
                </a:solidFill>
                <a:latin typeface="+mj-lt"/>
              </a:rPr>
              <a:t>C</a:t>
            </a:r>
            <a:endParaRPr lang="zh-CN" altLang="en-US" sz="5400" dirty="0">
              <a:solidFill>
                <a:srgbClr val="FFC001"/>
              </a:solidFill>
              <a:latin typeface="+mj-lt"/>
            </a:endParaRPr>
          </a:p>
        </p:txBody>
      </p:sp>
      <p:sp>
        <p:nvSpPr>
          <p:cNvPr id="10" name="文本框 9"/>
          <p:cNvSpPr txBox="1"/>
          <p:nvPr/>
        </p:nvSpPr>
        <p:spPr>
          <a:xfrm>
            <a:off x="1496281" y="1066798"/>
            <a:ext cx="721672"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01</a:t>
            </a:r>
            <a:endParaRPr lang="zh-CN" altLang="en-US" sz="4800" dirty="0">
              <a:latin typeface="Yu Gothic UI Light" panose="020B0300000000000000" pitchFamily="34" charset="-128"/>
              <a:ea typeface="Yu Gothic UI Light" panose="020B0300000000000000" pitchFamily="34" charset="-128"/>
            </a:endParaRPr>
          </a:p>
        </p:txBody>
      </p:sp>
      <p:sp>
        <p:nvSpPr>
          <p:cNvPr id="11" name="矩形 10"/>
          <p:cNvSpPr/>
          <p:nvPr/>
        </p:nvSpPr>
        <p:spPr>
          <a:xfrm>
            <a:off x="2553509" y="997463"/>
            <a:ext cx="4172938"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Background and Issue Identified</a:t>
            </a:r>
            <a:endParaRPr lang="zh-CN" altLang="en-US" sz="2400" dirty="0">
              <a:solidFill>
                <a:srgbClr val="FFC001"/>
              </a:solidFill>
              <a:latin typeface="+mj-lt"/>
              <a:cs typeface="Times New Roman" pitchFamily="18" charset="0"/>
            </a:endParaRPr>
          </a:p>
        </p:txBody>
      </p:sp>
      <p:sp>
        <p:nvSpPr>
          <p:cNvPr id="12" name="文本框 11"/>
          <p:cNvSpPr txBox="1"/>
          <p:nvPr/>
        </p:nvSpPr>
        <p:spPr>
          <a:xfrm>
            <a:off x="2412440" y="1482298"/>
            <a:ext cx="3805894"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cxnSp>
        <p:nvCxnSpPr>
          <p:cNvPr id="14" name="直接连接符 13"/>
          <p:cNvCxnSpPr/>
          <p:nvPr/>
        </p:nvCxnSpPr>
        <p:spPr>
          <a:xfrm>
            <a:off x="2282782" y="115913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6715878" y="1067388"/>
            <a:ext cx="5213802" cy="1252102"/>
            <a:chOff x="1345813" y="431888"/>
            <a:chExt cx="5213802" cy="1252102"/>
          </a:xfrm>
        </p:grpSpPr>
        <p:sp>
          <p:nvSpPr>
            <p:cNvPr id="17" name="文本框 16"/>
            <p:cNvSpPr txBox="1"/>
            <p:nvPr/>
          </p:nvSpPr>
          <p:spPr>
            <a:xfrm>
              <a:off x="1345813" y="431888"/>
              <a:ext cx="829073"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02</a:t>
              </a:r>
              <a:endParaRPr lang="zh-CN" altLang="en-US" sz="4800" dirty="0">
                <a:latin typeface="Yu Gothic UI Light" panose="020B0300000000000000" pitchFamily="34" charset="-128"/>
                <a:ea typeface="Yu Gothic UI Light" panose="020B0300000000000000" pitchFamily="34" charset="-128"/>
              </a:endParaRPr>
            </a:p>
          </p:txBody>
        </p:sp>
        <p:sp>
          <p:nvSpPr>
            <p:cNvPr id="18" name="矩形 17"/>
            <p:cNvSpPr/>
            <p:nvPr/>
          </p:nvSpPr>
          <p:spPr>
            <a:xfrm>
              <a:off x="2368403" y="529827"/>
              <a:ext cx="4191212" cy="461665"/>
            </a:xfrm>
            <a:prstGeom prst="rect">
              <a:avLst/>
            </a:prstGeom>
          </p:spPr>
          <p:txBody>
            <a:bodyPr wrap="none">
              <a:spAutoFit/>
            </a:bodyPr>
            <a:lstStyle/>
            <a:p>
              <a:pPr lvl="0" algn="ctr"/>
              <a:r>
                <a:rPr lang="en-US" altLang="zh-CN" sz="2400" dirty="0">
                  <a:solidFill>
                    <a:srgbClr val="FFC001"/>
                  </a:solidFill>
                  <a:latin typeface="+mj-lt"/>
                  <a:cs typeface="Times New Roman" pitchFamily="18" charset="0"/>
                </a:rPr>
                <a:t>Data Visualization and Analysis </a:t>
              </a:r>
              <a:endParaRPr lang="zh-CN" altLang="en-US" sz="2400" dirty="0">
                <a:solidFill>
                  <a:srgbClr val="FFC001"/>
                </a:solidFill>
                <a:latin typeface="+mj-lt"/>
                <a:cs typeface="Times New Roman" pitchFamily="18" charset="0"/>
              </a:endParaRPr>
            </a:p>
          </p:txBody>
        </p:sp>
        <p:sp>
          <p:nvSpPr>
            <p:cNvPr id="19" name="文本框 18"/>
            <p:cNvSpPr txBox="1"/>
            <p:nvPr/>
          </p:nvSpPr>
          <p:spPr>
            <a:xfrm>
              <a:off x="2385179" y="1314658"/>
              <a:ext cx="2924902" cy="369332"/>
            </a:xfrm>
            <a:prstGeom prst="rect">
              <a:avLst/>
            </a:prstGeom>
            <a:noFill/>
          </p:spPr>
          <p:txBody>
            <a:bodyPr wrap="square" rtlCol="0">
              <a:spAutoFit/>
            </a:bodyPr>
            <a:lstStyle/>
            <a:p>
              <a:pPr algn="just"/>
              <a:endParaRPr lang="zh-CN" altLang="en-US" b="1" dirty="0">
                <a:solidFill>
                  <a:srgbClr val="3A3A3A"/>
                </a:solidFill>
                <a:latin typeface="Calibri Light" panose="020F0302020204030204" pitchFamily="34" charset="0"/>
              </a:endParaRPr>
            </a:p>
          </p:txBody>
        </p:sp>
        <p:cxnSp>
          <p:nvCxnSpPr>
            <p:cNvPr id="20" name="直接连接符 19"/>
            <p:cNvCxnSpPr/>
            <p:nvPr/>
          </p:nvCxnSpPr>
          <p:spPr>
            <a:xfrm>
              <a:off x="2337755" y="500462"/>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4175760" y="4228152"/>
            <a:ext cx="819455" cy="830997"/>
          </a:xfrm>
          <a:prstGeom prst="rect">
            <a:avLst/>
          </a:prstGeom>
          <a:noFill/>
        </p:spPr>
        <p:txBody>
          <a:bodyPr wrap="none" rtlCol="0">
            <a:spAutoFit/>
          </a:bodyPr>
          <a:lstStyle/>
          <a:p>
            <a:r>
              <a:rPr lang="en-US" altLang="zh-CN" sz="4800" dirty="0">
                <a:latin typeface="Yu Gothic UI Light" panose="020B0300000000000000" pitchFamily="34" charset="-128"/>
                <a:ea typeface="Yu Gothic UI Light" panose="020B0300000000000000" pitchFamily="34" charset="-128"/>
              </a:rPr>
              <a:t>03</a:t>
            </a:r>
            <a:endParaRPr lang="zh-CN" altLang="en-US" sz="4800" dirty="0">
              <a:latin typeface="Yu Gothic UI Light" panose="020B0300000000000000" pitchFamily="34" charset="-128"/>
              <a:ea typeface="Yu Gothic UI Light" panose="020B0300000000000000" pitchFamily="34" charset="-128"/>
            </a:endParaRPr>
          </a:p>
        </p:txBody>
      </p:sp>
      <p:sp>
        <p:nvSpPr>
          <p:cNvPr id="28" name="矩形 27"/>
          <p:cNvSpPr/>
          <p:nvPr/>
        </p:nvSpPr>
        <p:spPr>
          <a:xfrm>
            <a:off x="5434307" y="4412816"/>
            <a:ext cx="1568058" cy="461665"/>
          </a:xfrm>
          <a:prstGeom prst="rect">
            <a:avLst/>
          </a:prstGeom>
        </p:spPr>
        <p:txBody>
          <a:bodyPr wrap="none">
            <a:spAutoFit/>
          </a:bodyPr>
          <a:lstStyle/>
          <a:p>
            <a:pPr lvl="0" algn="ctr"/>
            <a:r>
              <a:rPr lang="en-US" altLang="zh-CN" sz="2400" dirty="0">
                <a:solidFill>
                  <a:srgbClr val="FFC001"/>
                </a:solidFill>
                <a:latin typeface="+mj-lt"/>
              </a:rPr>
              <a:t>Predictions</a:t>
            </a:r>
            <a:endParaRPr lang="zh-CN" altLang="en-US" sz="2400" dirty="0">
              <a:solidFill>
                <a:srgbClr val="FFC001"/>
              </a:solidFill>
              <a:latin typeface="+mj-lt"/>
            </a:endParaRPr>
          </a:p>
        </p:txBody>
      </p:sp>
      <p:cxnSp>
        <p:nvCxnSpPr>
          <p:cNvPr id="30" name="直接连接符 29"/>
          <p:cNvCxnSpPr/>
          <p:nvPr/>
        </p:nvCxnSpPr>
        <p:spPr>
          <a:xfrm>
            <a:off x="5269365" y="4320486"/>
            <a:ext cx="0" cy="646331"/>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4942960" y="2118403"/>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0" name="圆角矩形 39"/>
          <p:cNvSpPr/>
          <p:nvPr/>
        </p:nvSpPr>
        <p:spPr>
          <a:xfrm>
            <a:off x="3555274" y="5059149"/>
            <a:ext cx="1730273" cy="27161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7953976" y="1588889"/>
            <a:ext cx="3308249"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Homeless Distribution Analysis</a:t>
            </a:r>
          </a:p>
          <a:p>
            <a:pPr lvl="0"/>
            <a:r>
              <a:rPr lang="en-US" altLang="zh-CN" sz="1600" dirty="0">
                <a:solidFill>
                  <a:srgbClr val="3A3A3A"/>
                </a:solidFill>
                <a:latin typeface="Calibri Light" panose="020F0302020204030204" pitchFamily="34" charset="0"/>
              </a:rPr>
              <a:t>--   Shelter Distribution Analysis</a:t>
            </a:r>
          </a:p>
          <a:p>
            <a:pPr lvl="0"/>
            <a:r>
              <a:rPr lang="en-US" altLang="zh-CN" sz="1600" dirty="0">
                <a:solidFill>
                  <a:srgbClr val="3A3A3A"/>
                </a:solidFill>
                <a:latin typeface="Calibri Light" panose="020F0302020204030204" pitchFamily="34" charset="0"/>
              </a:rPr>
              <a:t>--   Crime Analysis</a:t>
            </a:r>
          </a:p>
        </p:txBody>
      </p:sp>
      <p:sp>
        <p:nvSpPr>
          <p:cNvPr id="3" name="矩形 2"/>
          <p:cNvSpPr/>
          <p:nvPr/>
        </p:nvSpPr>
        <p:spPr>
          <a:xfrm>
            <a:off x="5441491" y="4966817"/>
            <a:ext cx="6096000" cy="1077218"/>
          </a:xfrm>
          <a:prstGeom prst="rect">
            <a:avLst/>
          </a:prstGeom>
        </p:spPr>
        <p:txBody>
          <a:bodyPr>
            <a:spAutoFit/>
          </a:bodyPr>
          <a:lstStyle/>
          <a:p>
            <a:pPr>
              <a:spcBef>
                <a:spcPts val="0"/>
              </a:spcBef>
              <a:buNone/>
            </a:pPr>
            <a:r>
              <a:rPr lang="en-US" altLang="zh-CN" sz="1600" dirty="0">
                <a:solidFill>
                  <a:srgbClr val="3A3A3A"/>
                </a:solidFill>
                <a:latin typeface="Calibri Light" panose="020F0302020204030204" pitchFamily="34" charset="0"/>
              </a:rPr>
              <a:t>--   Predict the Trend</a:t>
            </a:r>
          </a:p>
          <a:p>
            <a:r>
              <a:rPr lang="en-US" altLang="zh-CN" sz="1600" dirty="0">
                <a:solidFill>
                  <a:srgbClr val="3A3A3A"/>
                </a:solidFill>
                <a:latin typeface="Calibri Light" panose="020F0302020204030204" pitchFamily="34" charset="0"/>
              </a:rPr>
              <a:t>--   Predict 2018 Top 10 Homeless Community</a:t>
            </a:r>
          </a:p>
          <a:p>
            <a:r>
              <a:rPr lang="en-US" altLang="zh-CN" sz="1600" dirty="0">
                <a:solidFill>
                  <a:srgbClr val="3A3A3A"/>
                </a:solidFill>
                <a:latin typeface="Calibri Light" panose="020F0302020204030204" pitchFamily="34" charset="0"/>
              </a:rPr>
              <a:t>--   Predict 2018 Number of Crime</a:t>
            </a:r>
          </a:p>
          <a:p>
            <a:pPr>
              <a:spcBef>
                <a:spcPts val="0"/>
              </a:spcBef>
              <a:buNone/>
            </a:pPr>
            <a:r>
              <a:rPr lang="en-US" altLang="zh-CN" sz="1600" dirty="0">
                <a:solidFill>
                  <a:srgbClr val="3A3A3A"/>
                </a:solidFill>
                <a:latin typeface="Calibri Light" panose="020F0302020204030204" pitchFamily="34" charset="0"/>
              </a:rPr>
              <a:t>--   Predict 2018  Top 10 Crime Community</a:t>
            </a:r>
          </a:p>
        </p:txBody>
      </p:sp>
    </p:spTree>
    <p:extLst>
      <p:ext uri="{BB962C8B-B14F-4D97-AF65-F5344CB8AC3E}">
        <p14:creationId xmlns:p14="http://schemas.microsoft.com/office/powerpoint/2010/main" val="34806947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pic>
        <p:nvPicPr>
          <p:cNvPr id="284" name="Shape 284"/>
          <p:cNvPicPr preferRelativeResize="0"/>
          <p:nvPr/>
        </p:nvPicPr>
        <p:blipFill>
          <a:blip r:embed="rId3">
            <a:extLst>
              <a:ext uri="{28A0092B-C50C-407E-A947-70E740481C1C}">
                <a14:useLocalDpi xmlns:a14="http://schemas.microsoft.com/office/drawing/2010/main" val="0"/>
              </a:ext>
            </a:extLst>
          </a:blip>
          <a:stretch>
            <a:fillRect/>
          </a:stretch>
        </p:blipFill>
        <p:spPr>
          <a:xfrm>
            <a:off x="1344707" y="1013147"/>
            <a:ext cx="9477487" cy="5742655"/>
          </a:xfrm>
          <a:prstGeom prst="rect">
            <a:avLst/>
          </a:prstGeom>
          <a:noFill/>
          <a:ln>
            <a:noFill/>
          </a:ln>
        </p:spPr>
      </p:pic>
      <p:sp>
        <p:nvSpPr>
          <p:cNvPr id="286" name="Shape 286"/>
          <p:cNvSpPr txBox="1">
            <a:spLocks noGrp="1"/>
          </p:cNvSpPr>
          <p:nvPr>
            <p:ph type="title"/>
          </p:nvPr>
        </p:nvSpPr>
        <p:spPr>
          <a:xfrm>
            <a:off x="1010688" y="-202989"/>
            <a:ext cx="3688633"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a:t>
            </a:r>
            <a:r>
              <a:rPr lang="en-US" sz="3400" b="1">
                <a:latin typeface="Times New Roman"/>
                <a:ea typeface="Times New Roman"/>
                <a:cs typeface="Times New Roman"/>
                <a:sym typeface="Times New Roman"/>
              </a:rPr>
              <a:t>Crime Types</a:t>
            </a:r>
            <a:endParaRPr lang="en-US" sz="3400" b="1" dirty="0">
              <a:latin typeface="Times New Roman"/>
              <a:ea typeface="Times New Roman"/>
              <a:cs typeface="Times New Roman"/>
              <a:sym typeface="Times New Roman"/>
            </a:endParaRPr>
          </a:p>
        </p:txBody>
      </p:sp>
      <p:pic>
        <p:nvPicPr>
          <p:cNvPr id="8"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2658075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8E8E8">
            <a:alpha val="22000"/>
          </a:srgbClr>
        </a:solidFill>
        <a:effectLst/>
      </p:bgPr>
    </p:bg>
    <p:spTree>
      <p:nvGrpSpPr>
        <p:cNvPr id="1" name="Shape 283"/>
        <p:cNvGrpSpPr/>
        <p:nvPr/>
      </p:nvGrpSpPr>
      <p:grpSpPr>
        <a:xfrm>
          <a:off x="0" y="0"/>
          <a:ext cx="0" cy="0"/>
          <a:chOff x="0" y="0"/>
          <a:chExt cx="0" cy="0"/>
        </a:xfrm>
      </p:grpSpPr>
      <p:sp>
        <p:nvSpPr>
          <p:cNvPr id="286" name="Shape 286"/>
          <p:cNvSpPr txBox="1">
            <a:spLocks noGrp="1"/>
          </p:cNvSpPr>
          <p:nvPr>
            <p:ph type="title"/>
          </p:nvPr>
        </p:nvSpPr>
        <p:spPr>
          <a:xfrm>
            <a:off x="967658" y="-216229"/>
            <a:ext cx="7944848" cy="1325563"/>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Top 5 Crime Types by Day of Week </a:t>
            </a:r>
          </a:p>
        </p:txBody>
      </p:sp>
      <p:pic>
        <p:nvPicPr>
          <p:cNvPr id="3" name="Picture 2"/>
          <p:cNvPicPr>
            <a:picLocks noChangeAspect="1"/>
          </p:cNvPicPr>
          <p:nvPr/>
        </p:nvPicPr>
        <p:blipFill>
          <a:blip r:embed="rId3"/>
          <a:stretch>
            <a:fillRect/>
          </a:stretch>
        </p:blipFill>
        <p:spPr>
          <a:xfrm>
            <a:off x="949369" y="802529"/>
            <a:ext cx="10786995" cy="6032321"/>
          </a:xfrm>
          <a:prstGeom prst="rect">
            <a:avLst/>
          </a:prstGeom>
        </p:spPr>
      </p:pic>
      <p:pic>
        <p:nvPicPr>
          <p:cNvPr id="5" name="Shape 231"/>
          <p:cNvPicPr preferRelativeResize="0"/>
          <p:nvPr/>
        </p:nvPicPr>
        <p:blipFill>
          <a:blip r:embed="rId4">
            <a:alphaModFix/>
          </a:blip>
          <a:stretch>
            <a:fillRect/>
          </a:stretch>
        </p:blipFill>
        <p:spPr>
          <a:xfrm>
            <a:off x="504828" y="256806"/>
            <a:ext cx="383400" cy="405975"/>
          </a:xfrm>
          <a:prstGeom prst="rect">
            <a:avLst/>
          </a:prstGeom>
          <a:noFill/>
          <a:ln>
            <a:noFill/>
          </a:ln>
        </p:spPr>
      </p:pic>
    </p:spTree>
    <p:extLst>
      <p:ext uri="{BB962C8B-B14F-4D97-AF65-F5344CB8AC3E}">
        <p14:creationId xmlns:p14="http://schemas.microsoft.com/office/powerpoint/2010/main" val="12034822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67" y="790496"/>
            <a:ext cx="8787592" cy="5980694"/>
          </a:xfrm>
          <a:prstGeom prst="rect">
            <a:avLst/>
          </a:prstGeom>
        </p:spPr>
      </p:pic>
      <p:sp>
        <p:nvSpPr>
          <p:cNvPr id="292" name="Shape 292"/>
          <p:cNvSpPr txBox="1">
            <a:spLocks noGrp="1"/>
          </p:cNvSpPr>
          <p:nvPr>
            <p:ph type="title"/>
          </p:nvPr>
        </p:nvSpPr>
        <p:spPr>
          <a:xfrm>
            <a:off x="1135439" y="-35813"/>
            <a:ext cx="7293684" cy="1121165"/>
          </a:xfrm>
          <a:prstGeom prst="rect">
            <a:avLst/>
          </a:prstGeom>
          <a:noFill/>
          <a:ln>
            <a:noFill/>
          </a:ln>
        </p:spPr>
        <p:txBody>
          <a:bodyPr vert="horz" wrap="square" lIns="91425" tIns="45700" rIns="91425" bIns="45700" rtlCol="0" anchor="ctr" anchorCtr="0">
            <a:noAutofit/>
          </a:bodyPr>
          <a:lstStyle/>
          <a:p>
            <a:pPr indent="-279400">
              <a:spcBef>
                <a:spcPts val="0"/>
              </a:spcBef>
              <a:buClr>
                <a:schemeClr val="dk1"/>
              </a:buClr>
              <a:buSzPct val="100000"/>
              <a:buFont typeface="Calibri"/>
            </a:pPr>
            <a:r>
              <a:rPr lang="en-US" sz="3400" b="1" dirty="0">
                <a:latin typeface="Times New Roman"/>
                <a:ea typeface="Times New Roman"/>
                <a:cs typeface="Times New Roman"/>
                <a:sym typeface="Times New Roman"/>
              </a:rPr>
              <a:t>Crime Distribution by Time</a:t>
            </a:r>
          </a:p>
        </p:txBody>
      </p:sp>
      <p:sp>
        <p:nvSpPr>
          <p:cNvPr id="294" name="Shape 294"/>
          <p:cNvSpPr/>
          <p:nvPr/>
        </p:nvSpPr>
        <p:spPr>
          <a:xfrm>
            <a:off x="5809874" y="2391603"/>
            <a:ext cx="1335214" cy="704820"/>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5" name="Shape 295"/>
          <p:cNvSpPr/>
          <p:nvPr/>
        </p:nvSpPr>
        <p:spPr>
          <a:xfrm>
            <a:off x="5792799" y="1085743"/>
            <a:ext cx="2328134" cy="1031653"/>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6" name="Shape 296"/>
          <p:cNvSpPr/>
          <p:nvPr/>
        </p:nvSpPr>
        <p:spPr>
          <a:xfrm>
            <a:off x="627114" y="1074168"/>
            <a:ext cx="2244762" cy="1372041"/>
          </a:xfrm>
          <a:prstGeom prst="ellipse">
            <a:avLst/>
          </a:prstGeom>
          <a:noFill/>
          <a:ln w="25400" cap="flat" cmpd="sng">
            <a:solidFill>
              <a:schemeClr val="accent1">
                <a:lumMod val="40000"/>
                <a:lumOff val="60000"/>
              </a:schemeClr>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sp>
        <p:nvSpPr>
          <p:cNvPr id="297" name="Shape 297"/>
          <p:cNvSpPr/>
          <p:nvPr/>
        </p:nvSpPr>
        <p:spPr>
          <a:xfrm>
            <a:off x="2640391" y="3296229"/>
            <a:ext cx="1246094" cy="675932"/>
          </a:xfrm>
          <a:prstGeom prst="ellipse">
            <a:avLst/>
          </a:prstGeom>
          <a:noFill/>
          <a:ln w="57150" cap="flat" cmpd="sng">
            <a:solidFill>
              <a:srgbClr val="FFFF00"/>
            </a:solidFill>
            <a:prstDash val="solid"/>
            <a:miter lim="800000"/>
            <a:headEnd type="none" w="med" len="med"/>
            <a:tailEnd type="none" w="med" len="med"/>
          </a:ln>
        </p:spPr>
        <p:txBody>
          <a:bodyPr wrap="square" lIns="91425" tIns="45700" rIns="91425" bIns="45700" anchor="ctr" anchorCtr="0">
            <a:noAutofit/>
          </a:bodyPr>
          <a:lstStyle/>
          <a:p>
            <a:pPr marL="0" marR="0" lvl="0" indent="0" algn="ctr" rtl="0">
              <a:spcBef>
                <a:spcPts val="0"/>
              </a:spcBef>
              <a:buSzPct val="25000"/>
              <a:buNone/>
            </a:pPr>
            <a:endParaRPr sz="1800" b="0" i="0" u="none" strike="noStrike" cap="none">
              <a:solidFill>
                <a:schemeClr val="dk1"/>
              </a:solidFill>
              <a:latin typeface="Calibri"/>
              <a:ea typeface="Calibri"/>
              <a:cs typeface="Calibri"/>
              <a:sym typeface="Calibri"/>
            </a:endParaRPr>
          </a:p>
        </p:txBody>
      </p:sp>
      <p:pic>
        <p:nvPicPr>
          <p:cNvPr id="11" name="Shape 231"/>
          <p:cNvPicPr preferRelativeResize="0"/>
          <p:nvPr/>
        </p:nvPicPr>
        <p:blipFill>
          <a:blip r:embed="rId4">
            <a:alphaModFix/>
          </a:blip>
          <a:stretch>
            <a:fillRect/>
          </a:stretch>
        </p:blipFill>
        <p:spPr>
          <a:xfrm>
            <a:off x="589052" y="303495"/>
            <a:ext cx="383400" cy="405975"/>
          </a:xfrm>
          <a:prstGeom prst="rect">
            <a:avLst/>
          </a:prstGeom>
          <a:noFill/>
          <a:ln>
            <a:noFill/>
          </a:ln>
        </p:spPr>
      </p:pic>
      <p:sp>
        <p:nvSpPr>
          <p:cNvPr id="2" name="TextBox 1"/>
          <p:cNvSpPr txBox="1"/>
          <p:nvPr/>
        </p:nvSpPr>
        <p:spPr>
          <a:xfrm>
            <a:off x="8960343" y="1602016"/>
            <a:ext cx="3018298" cy="3139321"/>
          </a:xfrm>
          <a:prstGeom prst="rect">
            <a:avLst/>
          </a:prstGeom>
          <a:noFill/>
        </p:spPr>
        <p:txBody>
          <a:bodyPr wrap="square" rtlCol="0">
            <a:spAutoFit/>
          </a:bodyPr>
          <a:lstStyle/>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Monday, Tuesday, Saturday, and Sunday night</a:t>
            </a:r>
          </a:p>
          <a:p>
            <a:pPr marL="285750" indent="-285750">
              <a:buFont typeface="Arial" charset="0"/>
              <a:buChar char="•"/>
            </a:pPr>
            <a:endParaRPr lang="en-US" sz="2200" dirty="0">
              <a:latin typeface="Times New Roman" charset="0"/>
              <a:ea typeface="Times New Roman" charset="0"/>
              <a:cs typeface="Times New Roman" charset="0"/>
            </a:endParaRPr>
          </a:p>
          <a:p>
            <a:pPr marL="285750" indent="-285750">
              <a:buFont typeface="Arial" charset="0"/>
              <a:buChar char="•"/>
            </a:pPr>
            <a:r>
              <a:rPr lang="en-US" sz="2200" dirty="0">
                <a:latin typeface="Times New Roman" charset="0"/>
                <a:ea typeface="Times New Roman" charset="0"/>
                <a:cs typeface="Times New Roman" charset="0"/>
              </a:rPr>
              <a:t>A lot of crimes happen on Wednesday 12pm and Saturday 4pm</a:t>
            </a:r>
          </a:p>
        </p:txBody>
      </p:sp>
    </p:spTree>
    <p:extLst>
      <p:ext uri="{BB962C8B-B14F-4D97-AF65-F5344CB8AC3E}">
        <p14:creationId xmlns:p14="http://schemas.microsoft.com/office/powerpoint/2010/main" val="61064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nodeType="withEffect">
                                  <p:stCondLst>
                                    <p:cond delay="0"/>
                                  </p:stCondLst>
                                  <p:childTnLst>
                                    <p:set>
                                      <p:cBhvr>
                                        <p:cTn id="9" dur="1" fill="hold">
                                          <p:stCondLst>
                                            <p:cond delay="0"/>
                                          </p:stCondLst>
                                        </p:cTn>
                                        <p:tgtEl>
                                          <p:spTgt spid="295"/>
                                        </p:tgtEl>
                                        <p:attrNameLst>
                                          <p:attrName>style.visibility</p:attrName>
                                        </p:attrNameLst>
                                      </p:cBhvr>
                                      <p:to>
                                        <p:strVal val="visible"/>
                                      </p:to>
                                    </p:set>
                                    <p:animEffect transition="in" filter="fade">
                                      <p:cBhvr>
                                        <p:cTn id="10" dur="500"/>
                                        <p:tgtEl>
                                          <p:spTgt spid="29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dissolv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297"/>
                                        </p:tgtEl>
                                        <p:attrNameLst>
                                          <p:attrName>style.visibility</p:attrName>
                                        </p:attrNameLst>
                                      </p:cBhvr>
                                      <p:to>
                                        <p:strVal val="visible"/>
                                      </p:to>
                                    </p:set>
                                    <p:animEffect transition="in" filter="checkerboard(across)">
                                      <p:cBhvr>
                                        <p:cTn id="20" dur="500"/>
                                        <p:tgtEl>
                                          <p:spTgt spid="297"/>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294"/>
                                        </p:tgtEl>
                                        <p:attrNameLst>
                                          <p:attrName>style.visibility</p:attrName>
                                        </p:attrNameLst>
                                      </p:cBhvr>
                                      <p:to>
                                        <p:strVal val="visible"/>
                                      </p:to>
                                    </p:set>
                                    <p:animEffect transition="in" filter="checkerboard(across)">
                                      <p:cBhvr>
                                        <p:cTn id="23" dur="500"/>
                                        <p:tgtEl>
                                          <p:spTgt spid="294"/>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checkerboard(across)">
                                      <p:cBhvr>
                                        <p:cTn id="28"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 grpId="0" animBg="1"/>
      <p:bldP spid="29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03</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03</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975280" y="2585674"/>
            <a:ext cx="165943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Prediction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Predict the Trend</a:t>
            </a:r>
          </a:p>
          <a:p>
            <a:r>
              <a:rPr lang="en-US" altLang="zh-CN" sz="1400" dirty="0">
                <a:solidFill>
                  <a:srgbClr val="3A3A3A"/>
                </a:solidFill>
                <a:latin typeface="Calibri Light" panose="020F0302020204030204" pitchFamily="34" charset="0"/>
              </a:rPr>
              <a:t>--   Predict 2018 Top 10 Homeless Community</a:t>
            </a:r>
          </a:p>
          <a:p>
            <a:r>
              <a:rPr lang="en-US" altLang="zh-CN" sz="1400" dirty="0">
                <a:solidFill>
                  <a:srgbClr val="3A3A3A"/>
                </a:solidFill>
                <a:latin typeface="Calibri Light" panose="020F0302020204030204" pitchFamily="34" charset="0"/>
              </a:rPr>
              <a:t>--   Predict 2018 Number of Crime</a:t>
            </a:r>
          </a:p>
          <a:p>
            <a:pPr>
              <a:spcBef>
                <a:spcPts val="0"/>
              </a:spcBef>
              <a:buNone/>
            </a:pPr>
            <a:r>
              <a:rPr lang="en-US" altLang="zh-CN" sz="1400" dirty="0">
                <a:solidFill>
                  <a:srgbClr val="3A3A3A"/>
                </a:solidFill>
                <a:latin typeface="Calibri Light" panose="020F0302020204030204" pitchFamily="34" charset="0"/>
              </a:rPr>
              <a:t>--   Predict 2018</a:t>
            </a:r>
            <a:r>
              <a:rPr lang="zh-CN" altLang="en-US" sz="14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Top 10 Crime Community</a:t>
            </a:r>
          </a:p>
        </p:txBody>
      </p:sp>
    </p:spTree>
    <p:extLst>
      <p:ext uri="{BB962C8B-B14F-4D97-AF65-F5344CB8AC3E}">
        <p14:creationId xmlns:p14="http://schemas.microsoft.com/office/powerpoint/2010/main" val="470499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 xmlns:a16="http://schemas.microsoft.com/office/drawing/2014/main" id="{A920CA8A-920D-4EE8-81DF-828328568031}"/>
              </a:ext>
            </a:extLst>
          </p:cNvPr>
          <p:cNvPicPr>
            <a:picLocks noChangeAspect="1"/>
          </p:cNvPicPr>
          <p:nvPr/>
        </p:nvPicPr>
        <p:blipFill>
          <a:blip r:embed="rId4"/>
          <a:stretch>
            <a:fillRect/>
          </a:stretch>
        </p:blipFill>
        <p:spPr>
          <a:xfrm>
            <a:off x="11700" y="0"/>
            <a:ext cx="12180300" cy="6858000"/>
          </a:xfrm>
          <a:prstGeom prst="rect">
            <a:avLst/>
          </a:prstGeom>
        </p:spPr>
      </p:pic>
    </p:spTree>
    <p:extLst>
      <p:ext uri="{BB962C8B-B14F-4D97-AF65-F5344CB8AC3E}">
        <p14:creationId xmlns:p14="http://schemas.microsoft.com/office/powerpoint/2010/main" val="343635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The Trend</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6" name="Picture 5">
            <a:extLst>
              <a:ext uri="{FF2B5EF4-FFF2-40B4-BE49-F238E27FC236}">
                <a16:creationId xmlns="" xmlns:a16="http://schemas.microsoft.com/office/drawing/2014/main" id="{1A2ED476-E91D-4719-9C23-3B4D7915AB43}"/>
              </a:ext>
            </a:extLst>
          </p:cNvPr>
          <p:cNvPicPr>
            <a:picLocks noChangeAspect="1"/>
          </p:cNvPicPr>
          <p:nvPr/>
        </p:nvPicPr>
        <p:blipFill>
          <a:blip r:embed="rId4"/>
          <a:stretch>
            <a:fillRect/>
          </a:stretch>
        </p:blipFill>
        <p:spPr>
          <a:xfrm>
            <a:off x="0" y="0"/>
            <a:ext cx="12264532" cy="6858000"/>
          </a:xfrm>
          <a:prstGeom prst="rect">
            <a:avLst/>
          </a:prstGeom>
        </p:spPr>
      </p:pic>
      <p:sp>
        <p:nvSpPr>
          <p:cNvPr id="5" name="Arrow: Down 4">
            <a:extLst>
              <a:ext uri="{FF2B5EF4-FFF2-40B4-BE49-F238E27FC236}">
                <a16:creationId xmlns="" xmlns:a16="http://schemas.microsoft.com/office/drawing/2014/main" id="{4E0FE3A5-070F-4CF4-A7CF-41C1AEA7F95A}"/>
              </a:ext>
            </a:extLst>
          </p:cNvPr>
          <p:cNvSpPr/>
          <p:nvPr/>
        </p:nvSpPr>
        <p:spPr>
          <a:xfrm>
            <a:off x="4971327" y="1570651"/>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Arrow: Down 6">
            <a:extLst>
              <a:ext uri="{FF2B5EF4-FFF2-40B4-BE49-F238E27FC236}">
                <a16:creationId xmlns="" xmlns:a16="http://schemas.microsoft.com/office/drawing/2014/main" id="{3F1EA0C9-3701-4889-B1AD-4B08EB8E3902}"/>
              </a:ext>
            </a:extLst>
          </p:cNvPr>
          <p:cNvSpPr/>
          <p:nvPr/>
        </p:nvSpPr>
        <p:spPr>
          <a:xfrm>
            <a:off x="9776718" y="1606378"/>
            <a:ext cx="434051" cy="891251"/>
          </a:xfrm>
          <a:prstGeom prst="downArrow">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291288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3400" b="1" dirty="0">
                <a:latin typeface="Times New Roman"/>
                <a:ea typeface="Times New Roman"/>
                <a:cs typeface="Times New Roman"/>
              </a:rPr>
              <a:t>Predict 2018 TOP 10 Homeless Community</a:t>
            </a: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5" name="Picture 4">
            <a:extLst>
              <a:ext uri="{FF2B5EF4-FFF2-40B4-BE49-F238E27FC236}">
                <a16:creationId xmlns="" xmlns:a16="http://schemas.microsoft.com/office/drawing/2014/main" id="{E8CA3B8D-0A24-4443-8E7F-50EEB80B95C9}"/>
              </a:ext>
            </a:extLst>
          </p:cNvPr>
          <p:cNvPicPr>
            <a:picLocks noChangeAspect="1"/>
          </p:cNvPicPr>
          <p:nvPr/>
        </p:nvPicPr>
        <p:blipFill>
          <a:blip r:embed="rId4"/>
          <a:stretch>
            <a:fillRect/>
          </a:stretch>
        </p:blipFill>
        <p:spPr>
          <a:xfrm>
            <a:off x="11700" y="0"/>
            <a:ext cx="12180300" cy="6857999"/>
          </a:xfrm>
          <a:prstGeom prst="rect">
            <a:avLst/>
          </a:prstGeom>
        </p:spPr>
      </p:pic>
      <p:sp>
        <p:nvSpPr>
          <p:cNvPr id="6" name="Rectangle 5">
            <a:extLst>
              <a:ext uri="{FF2B5EF4-FFF2-40B4-BE49-F238E27FC236}">
                <a16:creationId xmlns="" xmlns:a16="http://schemas.microsoft.com/office/drawing/2014/main" id="{EB2C43D7-780D-4FD1-AAF7-57ACD2A3B026}"/>
              </a:ext>
            </a:extLst>
          </p:cNvPr>
          <p:cNvSpPr/>
          <p:nvPr/>
        </p:nvSpPr>
        <p:spPr>
          <a:xfrm rot="18816493">
            <a:off x="3810036" y="4789350"/>
            <a:ext cx="1279540" cy="4403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Rectangle 1">
            <a:extLst>
              <a:ext uri="{FF2B5EF4-FFF2-40B4-BE49-F238E27FC236}">
                <a16:creationId xmlns="" xmlns:a16="http://schemas.microsoft.com/office/drawing/2014/main" id="{F0F1E6B1-1430-4269-9C27-BDC0F0550E3F}"/>
              </a:ext>
            </a:extLst>
          </p:cNvPr>
          <p:cNvSpPr/>
          <p:nvPr/>
        </p:nvSpPr>
        <p:spPr>
          <a:xfrm rot="18816493">
            <a:off x="6939133" y="5312136"/>
            <a:ext cx="2831835" cy="4718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324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dirty="0">
                <a:ea typeface="Times New Roman"/>
                <a:cs typeface="Times New Roman"/>
              </a:rPr>
              <a:t>Predict 2018 Number of Crime</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1391" y="1074135"/>
            <a:ext cx="7649817" cy="5763987"/>
          </a:xfrm>
          <a:prstGeom prst="rect">
            <a:avLst/>
          </a:prstGeom>
        </p:spPr>
      </p:pic>
      <p:sp>
        <p:nvSpPr>
          <p:cNvPr id="3" name="Rectangle 2">
            <a:extLst>
              <a:ext uri="{FF2B5EF4-FFF2-40B4-BE49-F238E27FC236}">
                <a16:creationId xmlns="" xmlns:a16="http://schemas.microsoft.com/office/drawing/2014/main" id="{43926D3F-0E19-4D96-981A-D02AC3FA7DDB}"/>
              </a:ext>
            </a:extLst>
          </p:cNvPr>
          <p:cNvSpPr/>
          <p:nvPr/>
        </p:nvSpPr>
        <p:spPr>
          <a:xfrm>
            <a:off x="4521391" y="5854148"/>
            <a:ext cx="7266417"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Rectangle 6">
            <a:extLst>
              <a:ext uri="{FF2B5EF4-FFF2-40B4-BE49-F238E27FC236}">
                <a16:creationId xmlns="" xmlns:a16="http://schemas.microsoft.com/office/drawing/2014/main" id="{B7F504B9-FB65-4164-B6CC-32289F11DC85}"/>
              </a:ext>
            </a:extLst>
          </p:cNvPr>
          <p:cNvSpPr/>
          <p:nvPr/>
        </p:nvSpPr>
        <p:spPr>
          <a:xfrm>
            <a:off x="4591877" y="1653218"/>
            <a:ext cx="7278758" cy="983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8" name="文本框 11">
                <a:extLst>
                  <a:ext uri="{FF2B5EF4-FFF2-40B4-BE49-F238E27FC236}">
                    <a16:creationId xmlns="" xmlns:a16="http://schemas.microsoft.com/office/drawing/2014/main" id="{90118FD5-1213-4768-B2D6-EDA73E5A3D4D}"/>
                  </a:ext>
                </a:extLst>
              </p:cNvPr>
              <p:cNvSpPr txBox="1"/>
              <p:nvPr/>
            </p:nvSpPr>
            <p:spPr>
              <a:xfrm>
                <a:off x="98751" y="1029145"/>
                <a:ext cx="4192553" cy="6214009"/>
              </a:xfrm>
              <a:prstGeom prst="rect">
                <a:avLst/>
              </a:prstGeom>
              <a:noFill/>
            </p:spPr>
            <p:txBody>
              <a:bodyPr wrap="square" rtlCol="0">
                <a:spAutoFit/>
              </a:bodyPr>
              <a:lstStyle/>
              <a:p>
                <a:pPr>
                  <a:lnSpc>
                    <a:spcPct val="130000"/>
                  </a:lnSpc>
                </a:pPr>
                <a:r>
                  <a:rPr lang="en-US" altLang="zh-CN" b="1" dirty="0">
                    <a:solidFill>
                      <a:srgbClr val="3A3A3A"/>
                    </a:solidFill>
                    <a:latin typeface="Times New Roman" charset="0"/>
                    <a:ea typeface="Times New Roman" charset="0"/>
                    <a:cs typeface="Times New Roman" charset="0"/>
                  </a:rPr>
                  <a:t>Linear Regression Model</a:t>
                </a:r>
              </a:p>
              <a:p>
                <a:pPr>
                  <a:lnSpc>
                    <a:spcPct val="130000"/>
                  </a:lnSpc>
                </a:pPr>
                <a:r>
                  <a:rPr lang="en-US" altLang="zh-CN" b="1" dirty="0">
                    <a:solidFill>
                      <a:srgbClr val="3A3A3A"/>
                    </a:solidFill>
                    <a:latin typeface="Times New Roman" charset="0"/>
                    <a:ea typeface="Times New Roman" charset="0"/>
                    <a:cs typeface="Times New Roman" charset="0"/>
                  </a:rPr>
                  <a:t>Y=b0+b1*X1+b2*X2</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Y=2017 Number of Crime By Community</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X1=2017 Number of Unsheltered Homeless People</a:t>
                </a:r>
              </a:p>
              <a:p>
                <a:pPr marL="457200" indent="-457200">
                  <a:lnSpc>
                    <a:spcPct val="130000"/>
                  </a:lnSpc>
                  <a:buAutoNum type="arabicPeriod"/>
                </a:pPr>
                <a:r>
                  <a:rPr lang="en-US" altLang="zh-CN" dirty="0">
                    <a:solidFill>
                      <a:srgbClr val="3A3A3A"/>
                    </a:solidFill>
                    <a:latin typeface="Times New Roman" charset="0"/>
                    <a:ea typeface="Times New Roman" charset="0"/>
                    <a:cs typeface="Times New Roman" charset="0"/>
                  </a:rPr>
                  <a:t>X2=2017 Number of Sheltered Homeless People</a:t>
                </a:r>
              </a:p>
              <a:p>
                <a:pPr>
                  <a:lnSpc>
                    <a:spcPct val="130000"/>
                  </a:lnSpc>
                </a:pPr>
                <a:r>
                  <a:rPr lang="en-US" altLang="zh-CN" b="1" dirty="0">
                    <a:solidFill>
                      <a:srgbClr val="3A3A3A"/>
                    </a:solidFill>
                    <a:latin typeface="Times New Roman" charset="0"/>
                    <a:ea typeface="Times New Roman" charset="0"/>
                    <a:cs typeface="Times New Roman" charset="0"/>
                  </a:rPr>
                  <a:t>Predict 2018 Number of Crime</a:t>
                </a:r>
              </a:p>
              <a:p>
                <a:pPr>
                  <a:lnSpc>
                    <a:spcPct val="130000"/>
                  </a:lnSpc>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=b0+b1*</a:t>
                </a:r>
                <a14:m>
                  <m:oMath xmlns:m="http://schemas.openxmlformats.org/officeDocument/2006/math">
                    <m:sSup>
                      <m:sSupPr>
                        <m:ctrlPr>
                          <a:rPr lang="en-US" altLang="zh-CN" b="1" i="1" smtClean="0">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𝟏</m:t>
                        </m:r>
                      </m:e>
                      <m:sup>
                        <m:r>
                          <a:rPr lang="en-US" altLang="zh-CN" b="1" i="1" smtClean="0">
                            <a:solidFill>
                              <a:srgbClr val="3A3A3A"/>
                            </a:solidFill>
                            <a:latin typeface="Cambria Math" panose="02040503050406030204" pitchFamily="18" charset="0"/>
                            <a:cs typeface="Times New Roman" charset="0"/>
                          </a:rPr>
                          <m:t>∗</m:t>
                        </m:r>
                      </m:sup>
                    </m:sSup>
                  </m:oMath>
                </a14:m>
                <a:r>
                  <a:rPr lang="en-US" altLang="zh-CN" b="1" dirty="0">
                    <a:solidFill>
                      <a:srgbClr val="3A3A3A"/>
                    </a:solidFill>
                    <a:latin typeface="Times New Roman" charset="0"/>
                    <a:ea typeface="Times New Roman" charset="0"/>
                    <a:cs typeface="Times New Roman" charset="0"/>
                  </a:rPr>
                  <a:t>1+b2*</a:t>
                </a:r>
                <a:r>
                  <a:rPr lang="en-US" altLang="zh-CN" b="1" dirty="0">
                    <a:solidFill>
                      <a:srgbClr val="3A3A3A"/>
                    </a:solidFill>
                    <a:cs typeface="Times New Roman" charset="0"/>
                  </a:rPr>
                  <a:t> </a:t>
                </a: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smtClean="0">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oMath>
                </a14:m>
                <a:endParaRPr lang="en-US" altLang="zh-CN" b="1" dirty="0">
                  <a:solidFill>
                    <a:srgbClr val="3A3A3A"/>
                  </a:solidFill>
                  <a:latin typeface="Times New Roman" charset="0"/>
                  <a:ea typeface="Times New Roman" charset="0"/>
                  <a:cs typeface="Times New Roman" charset="0"/>
                </a:endParaRP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𝟏</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Unsheltered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a:solidFill>
                              <a:srgbClr val="3A3A3A"/>
                            </a:solidFill>
                            <a:latin typeface="Cambria Math" panose="02040503050406030204" pitchFamily="18" charset="0"/>
                            <a:cs typeface="Times New Roman" charset="0"/>
                          </a:rPr>
                          <m:t>𝑿</m:t>
                        </m:r>
                        <m:r>
                          <a:rPr lang="en-US" altLang="zh-CN" b="1" i="1">
                            <a:solidFill>
                              <a:srgbClr val="3A3A3A"/>
                            </a:solidFill>
                            <a:latin typeface="Cambria Math" panose="02040503050406030204" pitchFamily="18" charset="0"/>
                            <a:cs typeface="Times New Roman" charset="0"/>
                          </a:rPr>
                          <m:t>𝟐</m:t>
                        </m:r>
                      </m:e>
                      <m:sup>
                        <m:r>
                          <a:rPr lang="en-US" altLang="zh-CN" b="1" i="1">
                            <a:solidFill>
                              <a:srgbClr val="3A3A3A"/>
                            </a:solidFill>
                            <a:latin typeface="Cambria Math" panose="02040503050406030204" pitchFamily="18" charset="0"/>
                            <a:cs typeface="Times New Roman" charset="0"/>
                          </a:rPr>
                          <m:t>∗</m:t>
                        </m:r>
                      </m:sup>
                    </m:sSup>
                    <m:r>
                      <a:rPr lang="en-US" altLang="zh-CN" b="1" i="1">
                        <a:solidFill>
                          <a:srgbClr val="3A3A3A"/>
                        </a:solidFill>
                        <a:latin typeface="Cambria Math" panose="02040503050406030204" pitchFamily="18" charset="0"/>
                        <a:cs typeface="Times New Roman" charset="0"/>
                      </a:rPr>
                      <m:t> </m:t>
                    </m:r>
                  </m:oMath>
                </a14:m>
                <a:r>
                  <a:rPr lang="en-US" altLang="zh-CN" b="1" dirty="0">
                    <a:solidFill>
                      <a:srgbClr val="3A3A3A"/>
                    </a:solidFill>
                    <a:latin typeface="Times New Roman" charset="0"/>
                    <a:ea typeface="Times New Roman" charset="0"/>
                    <a:cs typeface="Times New Roman" charset="0"/>
                  </a:rPr>
                  <a:t>=2018 Predicted Number of Sheltered Homeless People</a:t>
                </a:r>
              </a:p>
              <a:p>
                <a:pPr marL="457200" indent="-457200">
                  <a:lnSpc>
                    <a:spcPct val="130000"/>
                  </a:lnSpc>
                  <a:buAutoNum type="arabicPeriod"/>
                </a:pPr>
                <a14:m>
                  <m:oMath xmlns:m="http://schemas.openxmlformats.org/officeDocument/2006/math">
                    <m:sSup>
                      <m:sSupPr>
                        <m:ctrlPr>
                          <a:rPr lang="en-US" altLang="zh-CN" b="1" i="1">
                            <a:solidFill>
                              <a:srgbClr val="3A3A3A"/>
                            </a:solidFill>
                            <a:latin typeface="Cambria Math" charset="0"/>
                            <a:cs typeface="Times New Roman" charset="0"/>
                          </a:rPr>
                        </m:ctrlPr>
                      </m:sSupPr>
                      <m:e>
                        <m:r>
                          <a:rPr lang="en-US" altLang="zh-CN" b="1" i="1" smtClean="0">
                            <a:solidFill>
                              <a:srgbClr val="3A3A3A"/>
                            </a:solidFill>
                            <a:latin typeface="Cambria Math" panose="02040503050406030204" pitchFamily="18" charset="0"/>
                            <a:cs typeface="Times New Roman" charset="0"/>
                          </a:rPr>
                          <m:t>𝒀</m:t>
                        </m:r>
                      </m:e>
                      <m:sup>
                        <m:r>
                          <a:rPr lang="en-US" altLang="zh-CN" b="1" i="1">
                            <a:solidFill>
                              <a:srgbClr val="3A3A3A"/>
                            </a:solidFill>
                            <a:latin typeface="Cambria Math" panose="02040503050406030204" pitchFamily="18" charset="0"/>
                            <a:cs typeface="Times New Roman" charset="0"/>
                          </a:rPr>
                          <m:t>∗</m:t>
                        </m:r>
                      </m:sup>
                    </m:sSup>
                    <m:r>
                      <a:rPr lang="en-US" altLang="zh-CN" b="1" i="1" smtClean="0">
                        <a:solidFill>
                          <a:srgbClr val="3A3A3A"/>
                        </a:solidFill>
                        <a:latin typeface="Cambria Math" panose="02040503050406030204" pitchFamily="18" charset="0"/>
                        <a:cs typeface="Times New Roman" charset="0"/>
                      </a:rPr>
                      <m:t>=</m:t>
                    </m:r>
                  </m:oMath>
                </a14:m>
                <a:r>
                  <a:rPr lang="en-US" altLang="zh-CN" b="1" dirty="0">
                    <a:solidFill>
                      <a:srgbClr val="3A3A3A"/>
                    </a:solidFill>
                    <a:latin typeface="Times New Roman" charset="0"/>
                    <a:ea typeface="Times New Roman" charset="0"/>
                    <a:cs typeface="Times New Roman" charset="0"/>
                  </a:rPr>
                  <a:t> 2018 Number of Crime By Community</a:t>
                </a:r>
              </a:p>
              <a:p>
                <a:pPr marL="457200" indent="-457200">
                  <a:lnSpc>
                    <a:spcPct val="130000"/>
                  </a:lnSpc>
                  <a:buAutoNum type="arabicPeriod"/>
                </a:pPr>
                <a:endParaRPr lang="en-US" altLang="zh-CN" dirty="0">
                  <a:solidFill>
                    <a:srgbClr val="3A3A3A"/>
                  </a:solidFill>
                  <a:latin typeface="Times New Roman" charset="0"/>
                  <a:ea typeface="Times New Roman" charset="0"/>
                  <a:cs typeface="Times New Roman" charset="0"/>
                </a:endParaRPr>
              </a:p>
            </p:txBody>
          </p:sp>
        </mc:Choice>
        <mc:Fallback xmlns="">
          <p:sp>
            <p:nvSpPr>
              <p:cNvPr id="8" name="文本框 11">
                <a:extLst>
                  <a:ext uri="{FF2B5EF4-FFF2-40B4-BE49-F238E27FC236}">
                    <a16:creationId xmlns:a16="http://schemas.microsoft.com/office/drawing/2014/main" id="{90118FD5-1213-4768-B2D6-EDA73E5A3D4D}"/>
                  </a:ext>
                </a:extLst>
              </p:cNvPr>
              <p:cNvSpPr txBox="1">
                <a:spLocks noRot="1" noChangeAspect="1" noMove="1" noResize="1" noEditPoints="1" noAdjustHandles="1" noChangeArrowheads="1" noChangeShapeType="1" noTextEdit="1"/>
              </p:cNvSpPr>
              <p:nvPr/>
            </p:nvSpPr>
            <p:spPr>
              <a:xfrm>
                <a:off x="98751" y="1029145"/>
                <a:ext cx="4192553" cy="6214009"/>
              </a:xfrm>
              <a:prstGeom prst="rect">
                <a:avLst/>
              </a:prstGeom>
              <a:blipFill>
                <a:blip r:embed="rId5"/>
                <a:stretch>
                  <a:fillRect l="-116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00859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95100" y="-105758"/>
            <a:ext cx="10515600" cy="1325700"/>
          </a:xfrm>
          <a:prstGeom prst="rect">
            <a:avLst/>
          </a:prstGeom>
          <a:noFill/>
          <a:ln>
            <a:noFill/>
          </a:ln>
        </p:spPr>
        <p:txBody>
          <a:bodyPr wrap="square" lIns="91425" tIns="45700" rIns="91425" bIns="45700" anchor="ctr" anchorCtr="0">
            <a:noAutofit/>
          </a:bodyPr>
          <a:lstStyle/>
          <a:p>
            <a:pPr lvl="0" indent="-279400">
              <a:spcBef>
                <a:spcPts val="0"/>
              </a:spcBef>
              <a:buClr>
                <a:schemeClr val="dk1"/>
              </a:buClr>
              <a:buSzPct val="100000"/>
            </a:pPr>
            <a:r>
              <a:rPr lang="en-US" altLang="zh-CN" sz="3400" b="1">
                <a:ea typeface="Times New Roman"/>
                <a:cs typeface="Times New Roman"/>
              </a:rPr>
              <a:t>Predict 2018 TOP 10 Crime Community</a:t>
            </a:r>
            <a:endParaRPr lang="en-US" sz="3400" b="1" dirty="0">
              <a:latin typeface="Times New Roman"/>
              <a:ea typeface="Times New Roman"/>
              <a:cs typeface="Times New Roman"/>
            </a:endParaRPr>
          </a:p>
        </p:txBody>
      </p:sp>
      <p:pic>
        <p:nvPicPr>
          <p:cNvPr id="4" name="Shape 231"/>
          <p:cNvPicPr preferRelativeResize="0"/>
          <p:nvPr/>
        </p:nvPicPr>
        <p:blipFill>
          <a:blip r:embed="rId3">
            <a:alphaModFix/>
          </a:blip>
          <a:stretch>
            <a:fillRect/>
          </a:stretch>
        </p:blipFill>
        <p:spPr>
          <a:xfrm>
            <a:off x="11700" y="354105"/>
            <a:ext cx="383400" cy="405975"/>
          </a:xfrm>
          <a:prstGeom prst="rect">
            <a:avLst/>
          </a:prstGeom>
          <a:noFill/>
          <a:ln>
            <a:noFill/>
          </a:ln>
        </p:spPr>
      </p:pic>
      <p:pic>
        <p:nvPicPr>
          <p:cNvPr id="2" name="Picture 1">
            <a:extLst>
              <a:ext uri="{FF2B5EF4-FFF2-40B4-BE49-F238E27FC236}">
                <a16:creationId xmlns="" xmlns:a16="http://schemas.microsoft.com/office/drawing/2014/main" id="{FB428766-3124-4B73-B434-350034DC66DB}"/>
              </a:ext>
            </a:extLst>
          </p:cNvPr>
          <p:cNvPicPr>
            <a:picLocks noChangeAspect="1"/>
          </p:cNvPicPr>
          <p:nvPr/>
        </p:nvPicPr>
        <p:blipFill>
          <a:blip r:embed="rId4"/>
          <a:stretch>
            <a:fillRect/>
          </a:stretch>
        </p:blipFill>
        <p:spPr>
          <a:xfrm>
            <a:off x="0" y="1"/>
            <a:ext cx="12192000" cy="6858000"/>
          </a:xfrm>
          <a:prstGeom prst="rect">
            <a:avLst/>
          </a:prstGeom>
        </p:spPr>
      </p:pic>
      <p:sp>
        <p:nvSpPr>
          <p:cNvPr id="6" name="Rectangle 5">
            <a:extLst>
              <a:ext uri="{FF2B5EF4-FFF2-40B4-BE49-F238E27FC236}">
                <a16:creationId xmlns="" xmlns:a16="http://schemas.microsoft.com/office/drawing/2014/main" id="{747A90DF-948F-4427-91F4-5F0DFAAB0C2D}"/>
              </a:ext>
            </a:extLst>
          </p:cNvPr>
          <p:cNvSpPr/>
          <p:nvPr/>
        </p:nvSpPr>
        <p:spPr>
          <a:xfrm rot="18816493">
            <a:off x="9593864" y="4989837"/>
            <a:ext cx="1037309" cy="3925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Rectangle 4">
            <a:extLst>
              <a:ext uri="{FF2B5EF4-FFF2-40B4-BE49-F238E27FC236}">
                <a16:creationId xmlns="" xmlns:a16="http://schemas.microsoft.com/office/drawing/2014/main" id="{3F13EB17-AF4D-4B33-90B4-8BF1091A5AC8}"/>
              </a:ext>
            </a:extLst>
          </p:cNvPr>
          <p:cNvSpPr/>
          <p:nvPr/>
        </p:nvSpPr>
        <p:spPr>
          <a:xfrm rot="18816493">
            <a:off x="10583239" y="5038608"/>
            <a:ext cx="1175544" cy="4007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9375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04</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89373"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04</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25063" y="2610681"/>
            <a:ext cx="4804520"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Conclusion &amp; Recommendation</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6" y="3108894"/>
            <a:ext cx="3903300" cy="954107"/>
          </a:xfrm>
          <a:prstGeom prst="rect">
            <a:avLst/>
          </a:prstGeom>
        </p:spPr>
        <p:txBody>
          <a:bodyPr wrap="square">
            <a:spAutoFit/>
          </a:bodyPr>
          <a:lstStyle/>
          <a:p>
            <a:pPr>
              <a:spcBef>
                <a:spcPts val="0"/>
              </a:spcBef>
              <a:buNone/>
            </a:pPr>
            <a:r>
              <a:rPr lang="en-US" altLang="zh-CN" sz="1400" dirty="0">
                <a:solidFill>
                  <a:srgbClr val="3A3A3A"/>
                </a:solidFill>
                <a:latin typeface="Calibri Light" panose="020F0302020204030204" pitchFamily="34" charset="0"/>
              </a:rPr>
              <a:t>--   Homeless Pattern</a:t>
            </a:r>
          </a:p>
          <a:p>
            <a:r>
              <a:rPr lang="en-US" altLang="zh-CN" sz="1400" dirty="0">
                <a:solidFill>
                  <a:srgbClr val="3A3A3A"/>
                </a:solidFill>
                <a:latin typeface="Calibri Light" panose="020F0302020204030204" pitchFamily="34" charset="0"/>
              </a:rPr>
              <a:t>--   Crime</a:t>
            </a:r>
          </a:p>
          <a:p>
            <a:r>
              <a:rPr lang="en-US" altLang="zh-CN" sz="1400" dirty="0">
                <a:solidFill>
                  <a:srgbClr val="3A3A3A"/>
                </a:solidFill>
                <a:latin typeface="Calibri Light" panose="020F0302020204030204" pitchFamily="34" charset="0"/>
              </a:rPr>
              <a:t>--   Model Building and Prediction</a:t>
            </a:r>
          </a:p>
          <a:p>
            <a:pPr>
              <a:spcBef>
                <a:spcPts val="0"/>
              </a:spcBef>
              <a:buNone/>
            </a:pPr>
            <a:endParaRPr lang="en-US" altLang="zh-CN" sz="1400" dirty="0">
              <a:solidFill>
                <a:srgbClr val="3A3A3A"/>
              </a:solidFill>
              <a:latin typeface="Calibri Light" panose="020F0302020204030204" pitchFamily="34" charset="0"/>
            </a:endParaRPr>
          </a:p>
        </p:txBody>
      </p:sp>
    </p:spTree>
    <p:extLst>
      <p:ext uri="{BB962C8B-B14F-4D97-AF65-F5344CB8AC3E}">
        <p14:creationId xmlns:p14="http://schemas.microsoft.com/office/powerpoint/2010/main" val="3378025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01</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854721"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01</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37189" y="2647747"/>
            <a:ext cx="4815742"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Background and Issue Identified</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03633" y="4027992"/>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文本框 11"/>
          <p:cNvSpPr txBox="1"/>
          <p:nvPr/>
        </p:nvSpPr>
        <p:spPr>
          <a:xfrm>
            <a:off x="4812741" y="3187153"/>
            <a:ext cx="3375916" cy="830997"/>
          </a:xfrm>
          <a:prstGeom prst="rect">
            <a:avLst/>
          </a:prstGeom>
          <a:noFill/>
        </p:spPr>
        <p:txBody>
          <a:bodyPr wrap="square" rtlCol="0">
            <a:spAutoFit/>
          </a:bodyPr>
          <a:lstStyle/>
          <a:p>
            <a:pPr>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LA, the capital of homelessness</a:t>
            </a:r>
          </a:p>
          <a:p>
            <a:r>
              <a:rPr lang="en-US" altLang="zh-CN" sz="1600" dirty="0">
                <a:solidFill>
                  <a:srgbClr val="3A3A3A"/>
                </a:solidFill>
                <a:latin typeface="Calibri Light" panose="020F0302020204030204" pitchFamily="34" charset="0"/>
              </a:rPr>
              <a:t>--   Issue identified</a:t>
            </a:r>
          </a:p>
          <a:p>
            <a:r>
              <a:rPr lang="en-US" altLang="zh-CN" sz="1600" dirty="0">
                <a:solidFill>
                  <a:srgbClr val="3A3A3A"/>
                </a:solidFill>
                <a:latin typeface="Calibri Light" panose="020F0302020204030204" pitchFamily="34" charset="0"/>
              </a:rPr>
              <a:t>--   Five datasets used</a:t>
            </a:r>
          </a:p>
        </p:txBody>
      </p:sp>
    </p:spTree>
    <p:extLst>
      <p:ext uri="{BB962C8B-B14F-4D97-AF65-F5344CB8AC3E}">
        <p14:creationId xmlns:p14="http://schemas.microsoft.com/office/powerpoint/2010/main" val="131507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8615D3-8BFA-47FF-9507-CC3DB42DC353}"/>
              </a:ext>
            </a:extLst>
          </p:cNvPr>
          <p:cNvSpPr>
            <a:spLocks noGrp="1"/>
          </p:cNvSpPr>
          <p:nvPr>
            <p:ph type="title"/>
          </p:nvPr>
        </p:nvSpPr>
        <p:spPr/>
        <p:txBody>
          <a:bodyPr/>
          <a:lstStyle/>
          <a:p>
            <a:r>
              <a:rPr lang="en-US" dirty="0"/>
              <a:t>Conclusion &amp; Recommendation</a:t>
            </a:r>
          </a:p>
        </p:txBody>
      </p:sp>
      <p:sp>
        <p:nvSpPr>
          <p:cNvPr id="3" name="Content Placeholder 2">
            <a:extLst>
              <a:ext uri="{FF2B5EF4-FFF2-40B4-BE49-F238E27FC236}">
                <a16:creationId xmlns="" xmlns:a16="http://schemas.microsoft.com/office/drawing/2014/main" id="{3AC69145-14F2-453D-8138-B1AE912A7695}"/>
              </a:ext>
            </a:extLst>
          </p:cNvPr>
          <p:cNvSpPr>
            <a:spLocks noGrp="1"/>
          </p:cNvSpPr>
          <p:nvPr>
            <p:ph idx="1"/>
          </p:nvPr>
        </p:nvSpPr>
        <p:spPr/>
        <p:txBody>
          <a:bodyPr/>
          <a:lstStyle/>
          <a:p>
            <a:r>
              <a:rPr lang="en-US" dirty="0"/>
              <a:t>Homeless Pattern:</a:t>
            </a:r>
          </a:p>
          <a:p>
            <a:pPr lvl="1">
              <a:buFont typeface="Wingdings" panose="05000000000000000000" pitchFamily="2" charset="2"/>
              <a:buChar char="Ø"/>
            </a:pPr>
            <a:r>
              <a:rPr lang="en-US" dirty="0"/>
              <a:t> From 2015 to 2017, the </a:t>
            </a:r>
            <a:r>
              <a:rPr lang="en-US" dirty="0" smtClean="0"/>
              <a:t>number </a:t>
            </a:r>
            <a:r>
              <a:rPr lang="en-US" dirty="0"/>
              <a:t>of </a:t>
            </a:r>
            <a:r>
              <a:rPr lang="en-US" dirty="0" smtClean="0"/>
              <a:t>homeless people is increasing</a:t>
            </a:r>
            <a:endParaRPr lang="en-US" dirty="0"/>
          </a:p>
          <a:p>
            <a:pPr lvl="1">
              <a:buFont typeface="Wingdings" panose="05000000000000000000" pitchFamily="2" charset="2"/>
              <a:buChar char="Ø"/>
            </a:pPr>
            <a:r>
              <a:rPr lang="en-US" dirty="0"/>
              <a:t> The community Skid Row is our targeted recusing area</a:t>
            </a:r>
          </a:p>
          <a:p>
            <a:r>
              <a:rPr lang="en-US" dirty="0"/>
              <a:t>Crime:</a:t>
            </a:r>
          </a:p>
          <a:p>
            <a:pPr lvl="1">
              <a:buFont typeface="Wingdings" panose="05000000000000000000" pitchFamily="2" charset="2"/>
              <a:buChar char="Ø"/>
            </a:pPr>
            <a:r>
              <a:rPr lang="en-US" dirty="0"/>
              <a:t> Have some regulation enforcement or strengthen the police in specific areas </a:t>
            </a:r>
          </a:p>
          <a:p>
            <a:pPr lvl="1">
              <a:buFont typeface="Wingdings" panose="05000000000000000000" pitchFamily="2" charset="2"/>
              <a:buChar char="Ø"/>
            </a:pPr>
            <a:r>
              <a:rPr lang="en-US" dirty="0"/>
              <a:t> Get more attention to Wednesday 12pm and Saturday 4pm</a:t>
            </a:r>
          </a:p>
          <a:p>
            <a:r>
              <a:rPr lang="en-US" dirty="0"/>
              <a:t>Model Building and Prediction:</a:t>
            </a:r>
          </a:p>
          <a:p>
            <a:pPr lvl="1">
              <a:buFont typeface="Wingdings" panose="05000000000000000000" pitchFamily="2" charset="2"/>
              <a:buChar char="Ø"/>
            </a:pPr>
            <a:r>
              <a:rPr lang="zh-TW" altLang="en-US" dirty="0"/>
              <a:t> </a:t>
            </a:r>
            <a:r>
              <a:rPr lang="en-US" dirty="0"/>
              <a:t>We need more data to make precise prediction and</a:t>
            </a:r>
            <a:r>
              <a:rPr lang="zh-TW" altLang="en-US" dirty="0"/>
              <a:t> </a:t>
            </a:r>
            <a:r>
              <a:rPr lang="en-US" altLang="zh-TW" dirty="0"/>
              <a:t>build</a:t>
            </a:r>
            <a:r>
              <a:rPr lang="en-US" dirty="0"/>
              <a:t> realistic model</a:t>
            </a:r>
          </a:p>
        </p:txBody>
      </p:sp>
    </p:spTree>
    <p:extLst>
      <p:ext uri="{BB962C8B-B14F-4D97-AF65-F5344CB8AC3E}">
        <p14:creationId xmlns:p14="http://schemas.microsoft.com/office/powerpoint/2010/main" val="2948278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849911" y="2289848"/>
            <a:ext cx="4382453" cy="830997"/>
          </a:xfrm>
          <a:prstGeom prst="rect">
            <a:avLst/>
          </a:prstGeom>
          <a:noFill/>
        </p:spPr>
        <p:txBody>
          <a:bodyPr wrap="square" rtlCol="0">
            <a:spAutoFit/>
          </a:bodyPr>
          <a:lstStyle/>
          <a:p>
            <a:pPr algn="ctr"/>
            <a:r>
              <a:rPr lang="en-US" altLang="zh-CN" sz="4800" b="1" dirty="0">
                <a:solidFill>
                  <a:srgbClr val="3A3A3A"/>
                </a:solidFill>
                <a:latin typeface="Times New Roman" charset="0"/>
                <a:ea typeface="Times New Roman" charset="0"/>
                <a:cs typeface="Times New Roman" charset="0"/>
              </a:rPr>
              <a:t>THANK YOU !</a:t>
            </a:r>
            <a:endParaRPr lang="zh-CN" altLang="en-US" sz="4800" b="1" dirty="0">
              <a:solidFill>
                <a:srgbClr val="3A3A3A"/>
              </a:solidFill>
              <a:latin typeface="Times New Roman" charset="0"/>
              <a:ea typeface="Times New Roman" charset="0"/>
              <a:cs typeface="Times New Roman" charset="0"/>
            </a:endParaRPr>
          </a:p>
        </p:txBody>
      </p:sp>
      <p:cxnSp>
        <p:nvCxnSpPr>
          <p:cNvPr id="6" name="直接连接符 5"/>
          <p:cNvCxnSpPr/>
          <p:nvPr/>
        </p:nvCxnSpPr>
        <p:spPr>
          <a:xfrm>
            <a:off x="4962811" y="3107006"/>
            <a:ext cx="2041493" cy="13839"/>
          </a:xfrm>
          <a:prstGeom prst="line">
            <a:avLst/>
          </a:prstGeom>
          <a:ln w="22225">
            <a:solidFill>
              <a:srgbClr val="FFC001"/>
            </a:solidFill>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2" y="4195205"/>
            <a:ext cx="12192000" cy="2662795"/>
          </a:xfrm>
          <a:custGeom>
            <a:avLst/>
            <a:gdLst>
              <a:gd name="connsiteX0" fmla="*/ 0 w 12192000"/>
              <a:gd name="connsiteY0" fmla="*/ 0 h 2662795"/>
              <a:gd name="connsiteX1" fmla="*/ 500336 w 12192000"/>
              <a:gd name="connsiteY1" fmla="*/ 219312 h 2662795"/>
              <a:gd name="connsiteX2" fmla="*/ 1899137 w 12192000"/>
              <a:gd name="connsiteY2" fmla="*/ 689315 h 2662795"/>
              <a:gd name="connsiteX3" fmla="*/ 3362177 w 12192000"/>
              <a:gd name="connsiteY3" fmla="*/ 576774 h 2662795"/>
              <a:gd name="connsiteX4" fmla="*/ 4501660 w 12192000"/>
              <a:gd name="connsiteY4" fmla="*/ 450165 h 2662795"/>
              <a:gd name="connsiteX5" fmla="*/ 6091309 w 12192000"/>
              <a:gd name="connsiteY5" fmla="*/ 520503 h 2662795"/>
              <a:gd name="connsiteX6" fmla="*/ 7849771 w 12192000"/>
              <a:gd name="connsiteY6" fmla="*/ 787789 h 2662795"/>
              <a:gd name="connsiteX7" fmla="*/ 9411285 w 12192000"/>
              <a:gd name="connsiteY7" fmla="*/ 801857 h 2662795"/>
              <a:gd name="connsiteX8" fmla="*/ 10944663 w 12192000"/>
              <a:gd name="connsiteY8" fmla="*/ 844060 h 2662795"/>
              <a:gd name="connsiteX9" fmla="*/ 12175491 w 12192000"/>
              <a:gd name="connsiteY9" fmla="*/ 424008 h 2662795"/>
              <a:gd name="connsiteX10" fmla="*/ 12183035 w 12192000"/>
              <a:gd name="connsiteY10" fmla="*/ 420587 h 2662795"/>
              <a:gd name="connsiteX11" fmla="*/ 12192000 w 12192000"/>
              <a:gd name="connsiteY11" fmla="*/ 420896 h 2662795"/>
              <a:gd name="connsiteX12" fmla="*/ 12192000 w 12192000"/>
              <a:gd name="connsiteY12" fmla="*/ 2662795 h 2662795"/>
              <a:gd name="connsiteX13" fmla="*/ 0 w 12192000"/>
              <a:gd name="connsiteY13" fmla="*/ 2662795 h 2662795"/>
              <a:gd name="connsiteX14" fmla="*/ 0 w 12192000"/>
              <a:gd name="connsiteY14" fmla="*/ 0 h 2662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662795">
                <a:moveTo>
                  <a:pt x="0" y="0"/>
                </a:moveTo>
                <a:lnTo>
                  <a:pt x="500336" y="219312"/>
                </a:lnTo>
                <a:cubicBezTo>
                  <a:pt x="997266" y="432360"/>
                  <a:pt x="1478865" y="617218"/>
                  <a:pt x="1899137" y="689315"/>
                </a:cubicBezTo>
                <a:cubicBezTo>
                  <a:pt x="2459500" y="785444"/>
                  <a:pt x="2928423" y="616632"/>
                  <a:pt x="3362177" y="576774"/>
                </a:cubicBezTo>
                <a:cubicBezTo>
                  <a:pt x="3795931" y="536916"/>
                  <a:pt x="4046805" y="459544"/>
                  <a:pt x="4501660" y="450165"/>
                </a:cubicBezTo>
                <a:cubicBezTo>
                  <a:pt x="4956515" y="440787"/>
                  <a:pt x="5533291" y="464232"/>
                  <a:pt x="6091309" y="520503"/>
                </a:cubicBezTo>
                <a:cubicBezTo>
                  <a:pt x="6649327" y="576774"/>
                  <a:pt x="7296442" y="740897"/>
                  <a:pt x="7849771" y="787789"/>
                </a:cubicBezTo>
                <a:cubicBezTo>
                  <a:pt x="8403100" y="834681"/>
                  <a:pt x="9411285" y="801857"/>
                  <a:pt x="9411285" y="801857"/>
                </a:cubicBezTo>
                <a:cubicBezTo>
                  <a:pt x="9927100" y="811235"/>
                  <a:pt x="10478085" y="909709"/>
                  <a:pt x="10944663" y="844060"/>
                </a:cubicBezTo>
                <a:cubicBezTo>
                  <a:pt x="11352919" y="786617"/>
                  <a:pt x="12016079" y="495812"/>
                  <a:pt x="12175491" y="424008"/>
                </a:cubicBezTo>
                <a:lnTo>
                  <a:pt x="12183035" y="420587"/>
                </a:lnTo>
                <a:lnTo>
                  <a:pt x="12192000" y="420896"/>
                </a:lnTo>
                <a:lnTo>
                  <a:pt x="12192000" y="2662795"/>
                </a:lnTo>
                <a:lnTo>
                  <a:pt x="0" y="2662795"/>
                </a:lnTo>
                <a:lnTo>
                  <a:pt x="0" y="0"/>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439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43897" y="1533832"/>
            <a:ext cx="3362632" cy="3805084"/>
          </a:xfrm>
          <a:prstGeom prst="rect">
            <a:avLst/>
          </a:prstGeom>
          <a:noFill/>
          <a:ln w="76200">
            <a:solidFill>
              <a:srgbClr val="FFC00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9" name="图片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943897" y="0"/>
            <a:ext cx="3362632" cy="1368437"/>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
        <p:nvSpPr>
          <p:cNvPr id="13" name="文本框 12"/>
          <p:cNvSpPr txBox="1"/>
          <p:nvPr/>
        </p:nvSpPr>
        <p:spPr>
          <a:xfrm>
            <a:off x="5983536" y="2300181"/>
            <a:ext cx="5806632" cy="1532727"/>
          </a:xfrm>
          <a:prstGeom prst="rect">
            <a:avLst/>
          </a:prstGeom>
          <a:noFill/>
        </p:spPr>
        <p:txBody>
          <a:bodyPr wrap="square" rtlCol="0">
            <a:spAutoFit/>
          </a:bodyPr>
          <a:lstStyle/>
          <a:p>
            <a:pPr algn="just">
              <a:lnSpc>
                <a:spcPct val="130000"/>
              </a:lnSpc>
            </a:pPr>
            <a:r>
              <a:rPr lang="en-US" altLang="zh-CN" sz="2000" dirty="0">
                <a:latin typeface="Calibri Light" panose="020F0302020204030204" pitchFamily="34" charset="0"/>
              </a:rPr>
              <a:t>Los Angeles reported the largest number of chronically homeless people in the nation for continuous two years in 2016.</a:t>
            </a:r>
          </a:p>
          <a:p>
            <a:pPr algn="just">
              <a:lnSpc>
                <a:spcPct val="130000"/>
              </a:lnSpc>
            </a:pPr>
            <a:endParaRPr lang="zh-CN" altLang="en-US" sz="1200" dirty="0">
              <a:latin typeface="Calibri Light" panose="020F0302020204030204" pitchFamily="34" charset="0"/>
            </a:endParaRPr>
          </a:p>
        </p:txBody>
      </p:sp>
      <p:sp>
        <p:nvSpPr>
          <p:cNvPr id="14" name="文本框 13"/>
          <p:cNvSpPr txBox="1"/>
          <p:nvPr/>
        </p:nvSpPr>
        <p:spPr>
          <a:xfrm>
            <a:off x="5939311" y="1616305"/>
            <a:ext cx="6346209"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4000" kern="0" dirty="0">
                <a:solidFill>
                  <a:srgbClr val="3A3A3A"/>
                </a:solidFill>
                <a:latin typeface="Calibri Light" panose="020F0302020204030204" pitchFamily="34" charset="0"/>
              </a:rPr>
              <a:t>The h</a:t>
            </a:r>
            <a:r>
              <a:rPr kumimoji="0" lang="en-US" altLang="zh-CN" sz="4000" i="0" u="none" strike="noStrike" kern="0" cap="none" spc="0" normalizeH="0" baseline="0" noProof="0" dirty="0" err="1">
                <a:ln>
                  <a:noFill/>
                </a:ln>
                <a:solidFill>
                  <a:srgbClr val="3A3A3A"/>
                </a:solidFill>
                <a:effectLst/>
                <a:uLnTx/>
                <a:uFillTx/>
                <a:latin typeface="Calibri Light" panose="020F0302020204030204" pitchFamily="34" charset="0"/>
              </a:rPr>
              <a:t>omeless</a:t>
            </a:r>
            <a:r>
              <a:rPr kumimoji="0" lang="en-US" altLang="zh-CN" sz="4000" i="0" u="none" strike="noStrike" kern="0" cap="none" spc="0" normalizeH="0" baseline="0" noProof="0" dirty="0">
                <a:ln>
                  <a:noFill/>
                </a:ln>
                <a:solidFill>
                  <a:srgbClr val="3A3A3A"/>
                </a:solidFill>
                <a:effectLst/>
                <a:uLnTx/>
                <a:uFillTx/>
                <a:latin typeface="Calibri Light" panose="020F0302020204030204" pitchFamily="34" charset="0"/>
              </a:rPr>
              <a:t> capital of U.S</a:t>
            </a:r>
            <a:endParaRPr kumimoji="0" lang="zh-CN" altLang="en-US" sz="4000" i="0" u="none" strike="noStrike" kern="0" cap="none" spc="0" normalizeH="0" baseline="0" noProof="0" dirty="0">
              <a:ln>
                <a:noFill/>
              </a:ln>
              <a:solidFill>
                <a:srgbClr val="3A3A3A"/>
              </a:solidFill>
              <a:effectLst/>
              <a:uLnTx/>
              <a:uFillTx/>
              <a:latin typeface="Calibri Light" panose="020F0302020204030204" pitchFamily="34" charset="0"/>
            </a:endParaRPr>
          </a:p>
        </p:txBody>
      </p:sp>
      <p:sp>
        <p:nvSpPr>
          <p:cNvPr id="17" name="KSO_Shape"/>
          <p:cNvSpPr>
            <a:spLocks/>
          </p:cNvSpPr>
          <p:nvPr/>
        </p:nvSpPr>
        <p:spPr bwMode="auto">
          <a:xfrm>
            <a:off x="4383423" y="3776444"/>
            <a:ext cx="541010" cy="405758"/>
          </a:xfrm>
          <a:custGeom>
            <a:avLst/>
            <a:gdLst/>
            <a:ahLst/>
            <a:cxnLst/>
            <a:rect l="0" t="0" r="r" b="b"/>
            <a:pathLst>
              <a:path w="1166813" h="874713">
                <a:moveTo>
                  <a:pt x="631825" y="339725"/>
                </a:moveTo>
                <a:lnTo>
                  <a:pt x="639247" y="339990"/>
                </a:lnTo>
                <a:lnTo>
                  <a:pt x="646669" y="340520"/>
                </a:lnTo>
                <a:lnTo>
                  <a:pt x="654090" y="341314"/>
                </a:lnTo>
                <a:lnTo>
                  <a:pt x="661247" y="342638"/>
                </a:lnTo>
                <a:lnTo>
                  <a:pt x="668404" y="344227"/>
                </a:lnTo>
                <a:lnTo>
                  <a:pt x="675296" y="346081"/>
                </a:lnTo>
                <a:lnTo>
                  <a:pt x="681922" y="348729"/>
                </a:lnTo>
                <a:lnTo>
                  <a:pt x="688814" y="351377"/>
                </a:lnTo>
                <a:lnTo>
                  <a:pt x="695175" y="354026"/>
                </a:lnTo>
                <a:lnTo>
                  <a:pt x="701537" y="357204"/>
                </a:lnTo>
                <a:lnTo>
                  <a:pt x="707633" y="360646"/>
                </a:lnTo>
                <a:lnTo>
                  <a:pt x="713465" y="364619"/>
                </a:lnTo>
                <a:lnTo>
                  <a:pt x="719296" y="368856"/>
                </a:lnTo>
                <a:lnTo>
                  <a:pt x="724862" y="373093"/>
                </a:lnTo>
                <a:lnTo>
                  <a:pt x="730164" y="377595"/>
                </a:lnTo>
                <a:lnTo>
                  <a:pt x="735200" y="382362"/>
                </a:lnTo>
                <a:lnTo>
                  <a:pt x="739971" y="387658"/>
                </a:lnTo>
                <a:lnTo>
                  <a:pt x="744742" y="392955"/>
                </a:lnTo>
                <a:lnTo>
                  <a:pt x="748983" y="398251"/>
                </a:lnTo>
                <a:lnTo>
                  <a:pt x="752959" y="404077"/>
                </a:lnTo>
                <a:lnTo>
                  <a:pt x="756670" y="409903"/>
                </a:lnTo>
                <a:lnTo>
                  <a:pt x="760116" y="415994"/>
                </a:lnTo>
                <a:lnTo>
                  <a:pt x="763562" y="422615"/>
                </a:lnTo>
                <a:lnTo>
                  <a:pt x="766477" y="428971"/>
                </a:lnTo>
                <a:lnTo>
                  <a:pt x="769128" y="435326"/>
                </a:lnTo>
                <a:lnTo>
                  <a:pt x="771514" y="442477"/>
                </a:lnTo>
                <a:lnTo>
                  <a:pt x="773369" y="449097"/>
                </a:lnTo>
                <a:lnTo>
                  <a:pt x="774959" y="456247"/>
                </a:lnTo>
                <a:lnTo>
                  <a:pt x="776285" y="463663"/>
                </a:lnTo>
                <a:lnTo>
                  <a:pt x="777080" y="470813"/>
                </a:lnTo>
                <a:lnTo>
                  <a:pt x="777610" y="478228"/>
                </a:lnTo>
                <a:lnTo>
                  <a:pt x="777875" y="485643"/>
                </a:lnTo>
                <a:lnTo>
                  <a:pt x="777610" y="493058"/>
                </a:lnTo>
                <a:lnTo>
                  <a:pt x="777080" y="500738"/>
                </a:lnTo>
                <a:lnTo>
                  <a:pt x="776285" y="507888"/>
                </a:lnTo>
                <a:lnTo>
                  <a:pt x="774959" y="515303"/>
                </a:lnTo>
                <a:lnTo>
                  <a:pt x="773369" y="522188"/>
                </a:lnTo>
                <a:lnTo>
                  <a:pt x="771514" y="529074"/>
                </a:lnTo>
                <a:lnTo>
                  <a:pt x="769128" y="535959"/>
                </a:lnTo>
                <a:lnTo>
                  <a:pt x="766477" y="542580"/>
                </a:lnTo>
                <a:lnTo>
                  <a:pt x="763562" y="548936"/>
                </a:lnTo>
                <a:lnTo>
                  <a:pt x="760116" y="555291"/>
                </a:lnTo>
                <a:lnTo>
                  <a:pt x="756670" y="561382"/>
                </a:lnTo>
                <a:lnTo>
                  <a:pt x="752959" y="567208"/>
                </a:lnTo>
                <a:lnTo>
                  <a:pt x="748983" y="573034"/>
                </a:lnTo>
                <a:lnTo>
                  <a:pt x="744742" y="578596"/>
                </a:lnTo>
                <a:lnTo>
                  <a:pt x="739971" y="583892"/>
                </a:lnTo>
                <a:lnTo>
                  <a:pt x="735200" y="588659"/>
                </a:lnTo>
                <a:lnTo>
                  <a:pt x="730164" y="593691"/>
                </a:lnTo>
                <a:lnTo>
                  <a:pt x="724862" y="598458"/>
                </a:lnTo>
                <a:lnTo>
                  <a:pt x="719296" y="602695"/>
                </a:lnTo>
                <a:lnTo>
                  <a:pt x="713465" y="606667"/>
                </a:lnTo>
                <a:lnTo>
                  <a:pt x="707633" y="610639"/>
                </a:lnTo>
                <a:lnTo>
                  <a:pt x="701537" y="614082"/>
                </a:lnTo>
                <a:lnTo>
                  <a:pt x="695175" y="617260"/>
                </a:lnTo>
                <a:lnTo>
                  <a:pt x="688814" y="620173"/>
                </a:lnTo>
                <a:lnTo>
                  <a:pt x="681922" y="622821"/>
                </a:lnTo>
                <a:lnTo>
                  <a:pt x="675296" y="624940"/>
                </a:lnTo>
                <a:lnTo>
                  <a:pt x="668404" y="626794"/>
                </a:lnTo>
                <a:lnTo>
                  <a:pt x="661247" y="628912"/>
                </a:lnTo>
                <a:lnTo>
                  <a:pt x="654090" y="629971"/>
                </a:lnTo>
                <a:lnTo>
                  <a:pt x="646669" y="631031"/>
                </a:lnTo>
                <a:lnTo>
                  <a:pt x="639247" y="631560"/>
                </a:lnTo>
                <a:lnTo>
                  <a:pt x="631825" y="631825"/>
                </a:lnTo>
                <a:lnTo>
                  <a:pt x="624403" y="631560"/>
                </a:lnTo>
                <a:lnTo>
                  <a:pt x="616982" y="631031"/>
                </a:lnTo>
                <a:lnTo>
                  <a:pt x="609560" y="629971"/>
                </a:lnTo>
                <a:lnTo>
                  <a:pt x="602403" y="628912"/>
                </a:lnTo>
                <a:lnTo>
                  <a:pt x="595511" y="626794"/>
                </a:lnTo>
                <a:lnTo>
                  <a:pt x="588355" y="624940"/>
                </a:lnTo>
                <a:lnTo>
                  <a:pt x="581728" y="622821"/>
                </a:lnTo>
                <a:lnTo>
                  <a:pt x="575102" y="620173"/>
                </a:lnTo>
                <a:lnTo>
                  <a:pt x="568475" y="617260"/>
                </a:lnTo>
                <a:lnTo>
                  <a:pt x="562378" y="614082"/>
                </a:lnTo>
                <a:lnTo>
                  <a:pt x="556282" y="610639"/>
                </a:lnTo>
                <a:lnTo>
                  <a:pt x="550186" y="606667"/>
                </a:lnTo>
                <a:lnTo>
                  <a:pt x="544619" y="602695"/>
                </a:lnTo>
                <a:lnTo>
                  <a:pt x="539053" y="598458"/>
                </a:lnTo>
                <a:lnTo>
                  <a:pt x="533487" y="593691"/>
                </a:lnTo>
                <a:lnTo>
                  <a:pt x="528450" y="588659"/>
                </a:lnTo>
                <a:lnTo>
                  <a:pt x="523679" y="583892"/>
                </a:lnTo>
                <a:lnTo>
                  <a:pt x="519173" y="578596"/>
                </a:lnTo>
                <a:lnTo>
                  <a:pt x="514667" y="573034"/>
                </a:lnTo>
                <a:lnTo>
                  <a:pt x="510691" y="567208"/>
                </a:lnTo>
                <a:lnTo>
                  <a:pt x="506980" y="561382"/>
                </a:lnTo>
                <a:lnTo>
                  <a:pt x="503534" y="555291"/>
                </a:lnTo>
                <a:lnTo>
                  <a:pt x="500354" y="548936"/>
                </a:lnTo>
                <a:lnTo>
                  <a:pt x="497438" y="542580"/>
                </a:lnTo>
                <a:lnTo>
                  <a:pt x="494522" y="535959"/>
                </a:lnTo>
                <a:lnTo>
                  <a:pt x="492402" y="529074"/>
                </a:lnTo>
                <a:lnTo>
                  <a:pt x="490281" y="522188"/>
                </a:lnTo>
                <a:lnTo>
                  <a:pt x="488691" y="515303"/>
                </a:lnTo>
                <a:lnTo>
                  <a:pt x="487366" y="507888"/>
                </a:lnTo>
                <a:lnTo>
                  <a:pt x="486570" y="500738"/>
                </a:lnTo>
                <a:lnTo>
                  <a:pt x="486040" y="493058"/>
                </a:lnTo>
                <a:lnTo>
                  <a:pt x="485775" y="485643"/>
                </a:lnTo>
                <a:lnTo>
                  <a:pt x="486040" y="478228"/>
                </a:lnTo>
                <a:lnTo>
                  <a:pt x="486570" y="470813"/>
                </a:lnTo>
                <a:lnTo>
                  <a:pt x="487366" y="463663"/>
                </a:lnTo>
                <a:lnTo>
                  <a:pt x="488691" y="456247"/>
                </a:lnTo>
                <a:lnTo>
                  <a:pt x="490281" y="449097"/>
                </a:lnTo>
                <a:lnTo>
                  <a:pt x="492402" y="442477"/>
                </a:lnTo>
                <a:lnTo>
                  <a:pt x="494522" y="435326"/>
                </a:lnTo>
                <a:lnTo>
                  <a:pt x="497438" y="428971"/>
                </a:lnTo>
                <a:lnTo>
                  <a:pt x="500354" y="422615"/>
                </a:lnTo>
                <a:lnTo>
                  <a:pt x="503534" y="415994"/>
                </a:lnTo>
                <a:lnTo>
                  <a:pt x="506980" y="409903"/>
                </a:lnTo>
                <a:lnTo>
                  <a:pt x="510691" y="404077"/>
                </a:lnTo>
                <a:lnTo>
                  <a:pt x="514667" y="398251"/>
                </a:lnTo>
                <a:lnTo>
                  <a:pt x="519173" y="392955"/>
                </a:lnTo>
                <a:lnTo>
                  <a:pt x="523679" y="387658"/>
                </a:lnTo>
                <a:lnTo>
                  <a:pt x="528450" y="382362"/>
                </a:lnTo>
                <a:lnTo>
                  <a:pt x="533487" y="377595"/>
                </a:lnTo>
                <a:lnTo>
                  <a:pt x="539053" y="373093"/>
                </a:lnTo>
                <a:lnTo>
                  <a:pt x="544619" y="368856"/>
                </a:lnTo>
                <a:lnTo>
                  <a:pt x="550186" y="364619"/>
                </a:lnTo>
                <a:lnTo>
                  <a:pt x="556282" y="360646"/>
                </a:lnTo>
                <a:lnTo>
                  <a:pt x="562378" y="357204"/>
                </a:lnTo>
                <a:lnTo>
                  <a:pt x="568475" y="354026"/>
                </a:lnTo>
                <a:lnTo>
                  <a:pt x="575102" y="351377"/>
                </a:lnTo>
                <a:lnTo>
                  <a:pt x="581728" y="348729"/>
                </a:lnTo>
                <a:lnTo>
                  <a:pt x="588355" y="346081"/>
                </a:lnTo>
                <a:lnTo>
                  <a:pt x="595511" y="344227"/>
                </a:lnTo>
                <a:lnTo>
                  <a:pt x="602403" y="342638"/>
                </a:lnTo>
                <a:lnTo>
                  <a:pt x="609560" y="341314"/>
                </a:lnTo>
                <a:lnTo>
                  <a:pt x="616982" y="340520"/>
                </a:lnTo>
                <a:lnTo>
                  <a:pt x="624403" y="339990"/>
                </a:lnTo>
                <a:lnTo>
                  <a:pt x="631825" y="339725"/>
                </a:lnTo>
                <a:close/>
                <a:moveTo>
                  <a:pt x="992942" y="242814"/>
                </a:moveTo>
                <a:lnTo>
                  <a:pt x="989237" y="243079"/>
                </a:lnTo>
                <a:lnTo>
                  <a:pt x="985797" y="243608"/>
                </a:lnTo>
                <a:lnTo>
                  <a:pt x="981827" y="244137"/>
                </a:lnTo>
                <a:lnTo>
                  <a:pt x="978387" y="244930"/>
                </a:lnTo>
                <a:lnTo>
                  <a:pt x="974947" y="245988"/>
                </a:lnTo>
                <a:lnTo>
                  <a:pt x="971506" y="247046"/>
                </a:lnTo>
                <a:lnTo>
                  <a:pt x="968331" y="248369"/>
                </a:lnTo>
                <a:lnTo>
                  <a:pt x="964890" y="249956"/>
                </a:lnTo>
                <a:lnTo>
                  <a:pt x="961714" y="251543"/>
                </a:lnTo>
                <a:lnTo>
                  <a:pt x="958803" y="253395"/>
                </a:lnTo>
                <a:lnTo>
                  <a:pt x="955892" y="255246"/>
                </a:lnTo>
                <a:lnTo>
                  <a:pt x="952981" y="257362"/>
                </a:lnTo>
                <a:lnTo>
                  <a:pt x="950335" y="259478"/>
                </a:lnTo>
                <a:lnTo>
                  <a:pt x="947424" y="261594"/>
                </a:lnTo>
                <a:lnTo>
                  <a:pt x="945042" y="264239"/>
                </a:lnTo>
                <a:lnTo>
                  <a:pt x="942660" y="266620"/>
                </a:lnTo>
                <a:lnTo>
                  <a:pt x="940278" y="269265"/>
                </a:lnTo>
                <a:lnTo>
                  <a:pt x="938161" y="272174"/>
                </a:lnTo>
                <a:lnTo>
                  <a:pt x="936044" y="275084"/>
                </a:lnTo>
                <a:lnTo>
                  <a:pt x="934192" y="277993"/>
                </a:lnTo>
                <a:lnTo>
                  <a:pt x="932604" y="280903"/>
                </a:lnTo>
                <a:lnTo>
                  <a:pt x="931016" y="284077"/>
                </a:lnTo>
                <a:lnTo>
                  <a:pt x="929428" y="287251"/>
                </a:lnTo>
                <a:lnTo>
                  <a:pt x="927840" y="290425"/>
                </a:lnTo>
                <a:lnTo>
                  <a:pt x="926782" y="294128"/>
                </a:lnTo>
                <a:lnTo>
                  <a:pt x="925723" y="297567"/>
                </a:lnTo>
                <a:lnTo>
                  <a:pt x="924929" y="301005"/>
                </a:lnTo>
                <a:lnTo>
                  <a:pt x="924400" y="304444"/>
                </a:lnTo>
                <a:lnTo>
                  <a:pt x="923870" y="308147"/>
                </a:lnTo>
                <a:lnTo>
                  <a:pt x="923606" y="312114"/>
                </a:lnTo>
                <a:lnTo>
                  <a:pt x="923606" y="315817"/>
                </a:lnTo>
                <a:lnTo>
                  <a:pt x="923606" y="319520"/>
                </a:lnTo>
                <a:lnTo>
                  <a:pt x="923870" y="323223"/>
                </a:lnTo>
                <a:lnTo>
                  <a:pt x="924400" y="326662"/>
                </a:lnTo>
                <a:lnTo>
                  <a:pt x="924929" y="330630"/>
                </a:lnTo>
                <a:lnTo>
                  <a:pt x="925723" y="334068"/>
                </a:lnTo>
                <a:lnTo>
                  <a:pt x="926782" y="337242"/>
                </a:lnTo>
                <a:lnTo>
                  <a:pt x="927840" y="340681"/>
                </a:lnTo>
                <a:lnTo>
                  <a:pt x="929428" y="343855"/>
                </a:lnTo>
                <a:lnTo>
                  <a:pt x="931016" y="347293"/>
                </a:lnTo>
                <a:lnTo>
                  <a:pt x="932604" y="350467"/>
                </a:lnTo>
                <a:lnTo>
                  <a:pt x="934192" y="353377"/>
                </a:lnTo>
                <a:lnTo>
                  <a:pt x="936044" y="356286"/>
                </a:lnTo>
                <a:lnTo>
                  <a:pt x="938161" y="359196"/>
                </a:lnTo>
                <a:lnTo>
                  <a:pt x="940278" y="361841"/>
                </a:lnTo>
                <a:lnTo>
                  <a:pt x="942660" y="364486"/>
                </a:lnTo>
                <a:lnTo>
                  <a:pt x="945042" y="367131"/>
                </a:lnTo>
                <a:lnTo>
                  <a:pt x="947424" y="369512"/>
                </a:lnTo>
                <a:lnTo>
                  <a:pt x="950335" y="371892"/>
                </a:lnTo>
                <a:lnTo>
                  <a:pt x="952981" y="374008"/>
                </a:lnTo>
                <a:lnTo>
                  <a:pt x="955892" y="375860"/>
                </a:lnTo>
                <a:lnTo>
                  <a:pt x="958803" y="377711"/>
                </a:lnTo>
                <a:lnTo>
                  <a:pt x="961714" y="379563"/>
                </a:lnTo>
                <a:lnTo>
                  <a:pt x="964890" y="381150"/>
                </a:lnTo>
                <a:lnTo>
                  <a:pt x="968331" y="382472"/>
                </a:lnTo>
                <a:lnTo>
                  <a:pt x="971506" y="383795"/>
                </a:lnTo>
                <a:lnTo>
                  <a:pt x="974947" y="385117"/>
                </a:lnTo>
                <a:lnTo>
                  <a:pt x="978387" y="386175"/>
                </a:lnTo>
                <a:lnTo>
                  <a:pt x="981827" y="386969"/>
                </a:lnTo>
                <a:lnTo>
                  <a:pt x="985797" y="387498"/>
                </a:lnTo>
                <a:lnTo>
                  <a:pt x="989237" y="388027"/>
                </a:lnTo>
                <a:lnTo>
                  <a:pt x="992942" y="388291"/>
                </a:lnTo>
                <a:lnTo>
                  <a:pt x="996647" y="388291"/>
                </a:lnTo>
                <a:lnTo>
                  <a:pt x="1000352" y="388291"/>
                </a:lnTo>
                <a:lnTo>
                  <a:pt x="1004057" y="388027"/>
                </a:lnTo>
                <a:lnTo>
                  <a:pt x="1007762" y="387498"/>
                </a:lnTo>
                <a:lnTo>
                  <a:pt x="1011467" y="386969"/>
                </a:lnTo>
                <a:lnTo>
                  <a:pt x="1014908" y="386175"/>
                </a:lnTo>
                <a:lnTo>
                  <a:pt x="1018348" y="385117"/>
                </a:lnTo>
                <a:lnTo>
                  <a:pt x="1021524" y="383795"/>
                </a:lnTo>
                <a:lnTo>
                  <a:pt x="1025229" y="382472"/>
                </a:lnTo>
                <a:lnTo>
                  <a:pt x="1028405" y="381150"/>
                </a:lnTo>
                <a:lnTo>
                  <a:pt x="1031580" y="379563"/>
                </a:lnTo>
                <a:lnTo>
                  <a:pt x="1034491" y="377711"/>
                </a:lnTo>
                <a:lnTo>
                  <a:pt x="1037403" y="375860"/>
                </a:lnTo>
                <a:lnTo>
                  <a:pt x="1040314" y="374008"/>
                </a:lnTo>
                <a:lnTo>
                  <a:pt x="1043225" y="371892"/>
                </a:lnTo>
                <a:lnTo>
                  <a:pt x="1045871" y="369512"/>
                </a:lnTo>
                <a:lnTo>
                  <a:pt x="1048253" y="367131"/>
                </a:lnTo>
                <a:lnTo>
                  <a:pt x="1050635" y="364486"/>
                </a:lnTo>
                <a:lnTo>
                  <a:pt x="1053017" y="361841"/>
                </a:lnTo>
                <a:lnTo>
                  <a:pt x="1055134" y="359196"/>
                </a:lnTo>
                <a:lnTo>
                  <a:pt x="1057251" y="356286"/>
                </a:lnTo>
                <a:lnTo>
                  <a:pt x="1059103" y="353377"/>
                </a:lnTo>
                <a:lnTo>
                  <a:pt x="1060956" y="350467"/>
                </a:lnTo>
                <a:lnTo>
                  <a:pt x="1062544" y="347293"/>
                </a:lnTo>
                <a:lnTo>
                  <a:pt x="1064132" y="343855"/>
                </a:lnTo>
                <a:lnTo>
                  <a:pt x="1065455" y="340681"/>
                </a:lnTo>
                <a:lnTo>
                  <a:pt x="1066513" y="337242"/>
                </a:lnTo>
                <a:lnTo>
                  <a:pt x="1067572" y="334068"/>
                </a:lnTo>
                <a:lnTo>
                  <a:pt x="1068366" y="330630"/>
                </a:lnTo>
                <a:lnTo>
                  <a:pt x="1068895" y="326662"/>
                </a:lnTo>
                <a:lnTo>
                  <a:pt x="1069424" y="323223"/>
                </a:lnTo>
                <a:lnTo>
                  <a:pt x="1069689" y="319520"/>
                </a:lnTo>
                <a:lnTo>
                  <a:pt x="1069689" y="315817"/>
                </a:lnTo>
                <a:lnTo>
                  <a:pt x="1069689" y="312114"/>
                </a:lnTo>
                <a:lnTo>
                  <a:pt x="1069424" y="308147"/>
                </a:lnTo>
                <a:lnTo>
                  <a:pt x="1068895" y="304444"/>
                </a:lnTo>
                <a:lnTo>
                  <a:pt x="1068366" y="301005"/>
                </a:lnTo>
                <a:lnTo>
                  <a:pt x="1067572" y="297567"/>
                </a:lnTo>
                <a:lnTo>
                  <a:pt x="1066513" y="294128"/>
                </a:lnTo>
                <a:lnTo>
                  <a:pt x="1065455" y="290425"/>
                </a:lnTo>
                <a:lnTo>
                  <a:pt x="1064132" y="287251"/>
                </a:lnTo>
                <a:lnTo>
                  <a:pt x="1062544" y="284077"/>
                </a:lnTo>
                <a:lnTo>
                  <a:pt x="1060956" y="280903"/>
                </a:lnTo>
                <a:lnTo>
                  <a:pt x="1059103" y="277993"/>
                </a:lnTo>
                <a:lnTo>
                  <a:pt x="1057251" y="275084"/>
                </a:lnTo>
                <a:lnTo>
                  <a:pt x="1055134" y="272174"/>
                </a:lnTo>
                <a:lnTo>
                  <a:pt x="1053017" y="269265"/>
                </a:lnTo>
                <a:lnTo>
                  <a:pt x="1050635" y="266620"/>
                </a:lnTo>
                <a:lnTo>
                  <a:pt x="1048253" y="264239"/>
                </a:lnTo>
                <a:lnTo>
                  <a:pt x="1045871" y="261594"/>
                </a:lnTo>
                <a:lnTo>
                  <a:pt x="1043225" y="259478"/>
                </a:lnTo>
                <a:lnTo>
                  <a:pt x="1040314" y="257362"/>
                </a:lnTo>
                <a:lnTo>
                  <a:pt x="1037403" y="255246"/>
                </a:lnTo>
                <a:lnTo>
                  <a:pt x="1034491" y="253395"/>
                </a:lnTo>
                <a:lnTo>
                  <a:pt x="1031580" y="251543"/>
                </a:lnTo>
                <a:lnTo>
                  <a:pt x="1028405" y="249956"/>
                </a:lnTo>
                <a:lnTo>
                  <a:pt x="1025229" y="248369"/>
                </a:lnTo>
                <a:lnTo>
                  <a:pt x="1021524" y="247046"/>
                </a:lnTo>
                <a:lnTo>
                  <a:pt x="1018348" y="245988"/>
                </a:lnTo>
                <a:lnTo>
                  <a:pt x="1014908" y="244930"/>
                </a:lnTo>
                <a:lnTo>
                  <a:pt x="1011467" y="244137"/>
                </a:lnTo>
                <a:lnTo>
                  <a:pt x="1007762" y="243608"/>
                </a:lnTo>
                <a:lnTo>
                  <a:pt x="1004057" y="243079"/>
                </a:lnTo>
                <a:lnTo>
                  <a:pt x="1000352" y="242814"/>
                </a:lnTo>
                <a:lnTo>
                  <a:pt x="996647" y="242814"/>
                </a:lnTo>
                <a:lnTo>
                  <a:pt x="992942" y="242814"/>
                </a:lnTo>
                <a:close/>
                <a:moveTo>
                  <a:pt x="632233" y="242814"/>
                </a:moveTo>
                <a:lnTo>
                  <a:pt x="619795" y="243079"/>
                </a:lnTo>
                <a:lnTo>
                  <a:pt x="607357" y="243872"/>
                </a:lnTo>
                <a:lnTo>
                  <a:pt x="595183" y="245459"/>
                </a:lnTo>
                <a:lnTo>
                  <a:pt x="583274" y="247575"/>
                </a:lnTo>
                <a:lnTo>
                  <a:pt x="571365" y="250221"/>
                </a:lnTo>
                <a:lnTo>
                  <a:pt x="559986" y="253659"/>
                </a:lnTo>
                <a:lnTo>
                  <a:pt x="548606" y="257627"/>
                </a:lnTo>
                <a:lnTo>
                  <a:pt x="537756" y="261859"/>
                </a:lnTo>
                <a:lnTo>
                  <a:pt x="526905" y="266620"/>
                </a:lnTo>
                <a:lnTo>
                  <a:pt x="516055" y="272174"/>
                </a:lnTo>
                <a:lnTo>
                  <a:pt x="505998" y="277993"/>
                </a:lnTo>
                <a:lnTo>
                  <a:pt x="496207" y="284077"/>
                </a:lnTo>
                <a:lnTo>
                  <a:pt x="486679" y="291219"/>
                </a:lnTo>
                <a:lnTo>
                  <a:pt x="477417" y="298360"/>
                </a:lnTo>
                <a:lnTo>
                  <a:pt x="468684" y="305766"/>
                </a:lnTo>
                <a:lnTo>
                  <a:pt x="460480" y="313966"/>
                </a:lnTo>
                <a:lnTo>
                  <a:pt x="452276" y="322165"/>
                </a:lnTo>
                <a:lnTo>
                  <a:pt x="444601" y="331159"/>
                </a:lnTo>
                <a:lnTo>
                  <a:pt x="437191" y="340152"/>
                </a:lnTo>
                <a:lnTo>
                  <a:pt x="430575" y="349938"/>
                </a:lnTo>
                <a:lnTo>
                  <a:pt x="424224" y="359725"/>
                </a:lnTo>
                <a:lnTo>
                  <a:pt x="418401" y="369776"/>
                </a:lnTo>
                <a:lnTo>
                  <a:pt x="413109" y="380092"/>
                </a:lnTo>
                <a:lnTo>
                  <a:pt x="408080" y="390936"/>
                </a:lnTo>
                <a:lnTo>
                  <a:pt x="403846" y="402046"/>
                </a:lnTo>
                <a:lnTo>
                  <a:pt x="399876" y="413419"/>
                </a:lnTo>
                <a:lnTo>
                  <a:pt x="396701" y="424793"/>
                </a:lnTo>
                <a:lnTo>
                  <a:pt x="394054" y="436431"/>
                </a:lnTo>
                <a:lnTo>
                  <a:pt x="391937" y="448598"/>
                </a:lnTo>
                <a:lnTo>
                  <a:pt x="390349" y="460765"/>
                </a:lnTo>
                <a:lnTo>
                  <a:pt x="389291" y="472932"/>
                </a:lnTo>
                <a:lnTo>
                  <a:pt x="389026" y="485364"/>
                </a:lnTo>
                <a:lnTo>
                  <a:pt x="389291" y="498060"/>
                </a:lnTo>
                <a:lnTo>
                  <a:pt x="390349" y="510227"/>
                </a:lnTo>
                <a:lnTo>
                  <a:pt x="391937" y="522395"/>
                </a:lnTo>
                <a:lnTo>
                  <a:pt x="394054" y="534562"/>
                </a:lnTo>
                <a:lnTo>
                  <a:pt x="396701" y="546200"/>
                </a:lnTo>
                <a:lnTo>
                  <a:pt x="399876" y="557838"/>
                </a:lnTo>
                <a:lnTo>
                  <a:pt x="403846" y="568947"/>
                </a:lnTo>
                <a:lnTo>
                  <a:pt x="408080" y="580056"/>
                </a:lnTo>
                <a:lnTo>
                  <a:pt x="413109" y="590901"/>
                </a:lnTo>
                <a:lnTo>
                  <a:pt x="418401" y="601217"/>
                </a:lnTo>
                <a:lnTo>
                  <a:pt x="424224" y="611532"/>
                </a:lnTo>
                <a:lnTo>
                  <a:pt x="430575" y="621319"/>
                </a:lnTo>
                <a:lnTo>
                  <a:pt x="437191" y="630841"/>
                </a:lnTo>
                <a:lnTo>
                  <a:pt x="444601" y="640099"/>
                </a:lnTo>
                <a:lnTo>
                  <a:pt x="452276" y="648827"/>
                </a:lnTo>
                <a:lnTo>
                  <a:pt x="460480" y="657291"/>
                </a:lnTo>
                <a:lnTo>
                  <a:pt x="468684" y="665491"/>
                </a:lnTo>
                <a:lnTo>
                  <a:pt x="477417" y="672897"/>
                </a:lnTo>
                <a:lnTo>
                  <a:pt x="486679" y="680039"/>
                </a:lnTo>
                <a:lnTo>
                  <a:pt x="496207" y="687180"/>
                </a:lnTo>
                <a:lnTo>
                  <a:pt x="505998" y="693264"/>
                </a:lnTo>
                <a:lnTo>
                  <a:pt x="516055" y="699083"/>
                </a:lnTo>
                <a:lnTo>
                  <a:pt x="526905" y="704637"/>
                </a:lnTo>
                <a:lnTo>
                  <a:pt x="537756" y="709399"/>
                </a:lnTo>
                <a:lnTo>
                  <a:pt x="548606" y="713631"/>
                </a:lnTo>
                <a:lnTo>
                  <a:pt x="559986" y="717598"/>
                </a:lnTo>
                <a:lnTo>
                  <a:pt x="571365" y="721037"/>
                </a:lnTo>
                <a:lnTo>
                  <a:pt x="583274" y="723682"/>
                </a:lnTo>
                <a:lnTo>
                  <a:pt x="595183" y="725798"/>
                </a:lnTo>
                <a:lnTo>
                  <a:pt x="607357" y="727385"/>
                </a:lnTo>
                <a:lnTo>
                  <a:pt x="619795" y="728178"/>
                </a:lnTo>
                <a:lnTo>
                  <a:pt x="632233" y="728443"/>
                </a:lnTo>
                <a:lnTo>
                  <a:pt x="644672" y="728178"/>
                </a:lnTo>
                <a:lnTo>
                  <a:pt x="657110" y="727385"/>
                </a:lnTo>
                <a:lnTo>
                  <a:pt x="669283" y="725798"/>
                </a:lnTo>
                <a:lnTo>
                  <a:pt x="681192" y="723682"/>
                </a:lnTo>
                <a:lnTo>
                  <a:pt x="693101" y="721037"/>
                </a:lnTo>
                <a:lnTo>
                  <a:pt x="704746" y="717598"/>
                </a:lnTo>
                <a:lnTo>
                  <a:pt x="715861" y="713631"/>
                </a:lnTo>
                <a:lnTo>
                  <a:pt x="726976" y="709399"/>
                </a:lnTo>
                <a:lnTo>
                  <a:pt x="737561" y="704637"/>
                </a:lnTo>
                <a:lnTo>
                  <a:pt x="748147" y="699083"/>
                </a:lnTo>
                <a:lnTo>
                  <a:pt x="758204" y="693264"/>
                </a:lnTo>
                <a:lnTo>
                  <a:pt x="767995" y="687180"/>
                </a:lnTo>
                <a:lnTo>
                  <a:pt x="777523" y="680039"/>
                </a:lnTo>
                <a:lnTo>
                  <a:pt x="786785" y="672897"/>
                </a:lnTo>
                <a:lnTo>
                  <a:pt x="795518" y="665491"/>
                </a:lnTo>
                <a:lnTo>
                  <a:pt x="803987" y="657291"/>
                </a:lnTo>
                <a:lnTo>
                  <a:pt x="811926" y="648827"/>
                </a:lnTo>
                <a:lnTo>
                  <a:pt x="819866" y="640099"/>
                </a:lnTo>
                <a:lnTo>
                  <a:pt x="826746" y="630841"/>
                </a:lnTo>
                <a:lnTo>
                  <a:pt x="833627" y="621319"/>
                </a:lnTo>
                <a:lnTo>
                  <a:pt x="839978" y="611532"/>
                </a:lnTo>
                <a:lnTo>
                  <a:pt x="845801" y="601217"/>
                </a:lnTo>
                <a:lnTo>
                  <a:pt x="851094" y="590901"/>
                </a:lnTo>
                <a:lnTo>
                  <a:pt x="856122" y="580056"/>
                </a:lnTo>
                <a:lnTo>
                  <a:pt x="860356" y="568947"/>
                </a:lnTo>
                <a:lnTo>
                  <a:pt x="864061" y="557838"/>
                </a:lnTo>
                <a:lnTo>
                  <a:pt x="867501" y="546200"/>
                </a:lnTo>
                <a:lnTo>
                  <a:pt x="870148" y="534562"/>
                </a:lnTo>
                <a:lnTo>
                  <a:pt x="872265" y="522395"/>
                </a:lnTo>
                <a:lnTo>
                  <a:pt x="873853" y="510227"/>
                </a:lnTo>
                <a:lnTo>
                  <a:pt x="874911" y="498060"/>
                </a:lnTo>
                <a:lnTo>
                  <a:pt x="875176" y="485364"/>
                </a:lnTo>
                <a:lnTo>
                  <a:pt x="874911" y="472932"/>
                </a:lnTo>
                <a:lnTo>
                  <a:pt x="873853" y="460765"/>
                </a:lnTo>
                <a:lnTo>
                  <a:pt x="872265" y="448598"/>
                </a:lnTo>
                <a:lnTo>
                  <a:pt x="870148" y="436431"/>
                </a:lnTo>
                <a:lnTo>
                  <a:pt x="867501" y="424793"/>
                </a:lnTo>
                <a:lnTo>
                  <a:pt x="864061" y="413419"/>
                </a:lnTo>
                <a:lnTo>
                  <a:pt x="860356" y="402046"/>
                </a:lnTo>
                <a:lnTo>
                  <a:pt x="856122" y="390936"/>
                </a:lnTo>
                <a:lnTo>
                  <a:pt x="851094" y="380092"/>
                </a:lnTo>
                <a:lnTo>
                  <a:pt x="845801" y="369776"/>
                </a:lnTo>
                <a:lnTo>
                  <a:pt x="839978" y="359725"/>
                </a:lnTo>
                <a:lnTo>
                  <a:pt x="833627" y="349938"/>
                </a:lnTo>
                <a:lnTo>
                  <a:pt x="826746" y="340152"/>
                </a:lnTo>
                <a:lnTo>
                  <a:pt x="819866" y="331159"/>
                </a:lnTo>
                <a:lnTo>
                  <a:pt x="811926" y="322165"/>
                </a:lnTo>
                <a:lnTo>
                  <a:pt x="803987" y="313966"/>
                </a:lnTo>
                <a:lnTo>
                  <a:pt x="795518" y="305766"/>
                </a:lnTo>
                <a:lnTo>
                  <a:pt x="786785" y="298360"/>
                </a:lnTo>
                <a:lnTo>
                  <a:pt x="777523" y="291219"/>
                </a:lnTo>
                <a:lnTo>
                  <a:pt x="767995" y="284077"/>
                </a:lnTo>
                <a:lnTo>
                  <a:pt x="758204" y="277993"/>
                </a:lnTo>
                <a:lnTo>
                  <a:pt x="748147" y="272174"/>
                </a:lnTo>
                <a:lnTo>
                  <a:pt x="737561" y="266620"/>
                </a:lnTo>
                <a:lnTo>
                  <a:pt x="726976" y="261859"/>
                </a:lnTo>
                <a:lnTo>
                  <a:pt x="715861" y="257627"/>
                </a:lnTo>
                <a:lnTo>
                  <a:pt x="704746" y="253659"/>
                </a:lnTo>
                <a:lnTo>
                  <a:pt x="693101" y="250221"/>
                </a:lnTo>
                <a:lnTo>
                  <a:pt x="681192" y="247575"/>
                </a:lnTo>
                <a:lnTo>
                  <a:pt x="669283" y="245459"/>
                </a:lnTo>
                <a:lnTo>
                  <a:pt x="657110" y="243872"/>
                </a:lnTo>
                <a:lnTo>
                  <a:pt x="644672" y="243079"/>
                </a:lnTo>
                <a:lnTo>
                  <a:pt x="632233" y="242814"/>
                </a:lnTo>
                <a:close/>
                <a:moveTo>
                  <a:pt x="291902" y="0"/>
                </a:moveTo>
                <a:lnTo>
                  <a:pt x="389026" y="0"/>
                </a:lnTo>
                <a:lnTo>
                  <a:pt x="394054" y="265"/>
                </a:lnTo>
                <a:lnTo>
                  <a:pt x="398818" y="529"/>
                </a:lnTo>
                <a:lnTo>
                  <a:pt x="403846" y="1058"/>
                </a:lnTo>
                <a:lnTo>
                  <a:pt x="408610" y="1852"/>
                </a:lnTo>
                <a:lnTo>
                  <a:pt x="413373" y="2910"/>
                </a:lnTo>
                <a:lnTo>
                  <a:pt x="417872" y="4232"/>
                </a:lnTo>
                <a:lnTo>
                  <a:pt x="422636" y="5819"/>
                </a:lnTo>
                <a:lnTo>
                  <a:pt x="426870" y="7406"/>
                </a:lnTo>
                <a:lnTo>
                  <a:pt x="431104" y="9522"/>
                </a:lnTo>
                <a:lnTo>
                  <a:pt x="435339" y="11903"/>
                </a:lnTo>
                <a:lnTo>
                  <a:pt x="439308" y="14019"/>
                </a:lnTo>
                <a:lnTo>
                  <a:pt x="443543" y="16664"/>
                </a:lnTo>
                <a:lnTo>
                  <a:pt x="447248" y="19309"/>
                </a:lnTo>
                <a:lnTo>
                  <a:pt x="450953" y="21954"/>
                </a:lnTo>
                <a:lnTo>
                  <a:pt x="454393" y="25128"/>
                </a:lnTo>
                <a:lnTo>
                  <a:pt x="457569" y="28302"/>
                </a:lnTo>
                <a:lnTo>
                  <a:pt x="461009" y="31741"/>
                </a:lnTo>
                <a:lnTo>
                  <a:pt x="464185" y="35179"/>
                </a:lnTo>
                <a:lnTo>
                  <a:pt x="466831" y="38882"/>
                </a:lnTo>
                <a:lnTo>
                  <a:pt x="469478" y="42585"/>
                </a:lnTo>
                <a:lnTo>
                  <a:pt x="472124" y="46553"/>
                </a:lnTo>
                <a:lnTo>
                  <a:pt x="474241" y="50785"/>
                </a:lnTo>
                <a:lnTo>
                  <a:pt x="476358" y="55017"/>
                </a:lnTo>
                <a:lnTo>
                  <a:pt x="478476" y="59249"/>
                </a:lnTo>
                <a:lnTo>
                  <a:pt x="480328" y="63481"/>
                </a:lnTo>
                <a:lnTo>
                  <a:pt x="481916" y="68242"/>
                </a:lnTo>
                <a:lnTo>
                  <a:pt x="483239" y="72739"/>
                </a:lnTo>
                <a:lnTo>
                  <a:pt x="484298" y="77500"/>
                </a:lnTo>
                <a:lnTo>
                  <a:pt x="485092" y="82261"/>
                </a:lnTo>
                <a:lnTo>
                  <a:pt x="485621" y="87286"/>
                </a:lnTo>
                <a:lnTo>
                  <a:pt x="486150" y="92047"/>
                </a:lnTo>
                <a:lnTo>
                  <a:pt x="486150" y="97073"/>
                </a:lnTo>
                <a:lnTo>
                  <a:pt x="1069689" y="97073"/>
                </a:lnTo>
                <a:lnTo>
                  <a:pt x="1074717" y="97073"/>
                </a:lnTo>
                <a:lnTo>
                  <a:pt x="1079745" y="97602"/>
                </a:lnTo>
                <a:lnTo>
                  <a:pt x="1084509" y="98131"/>
                </a:lnTo>
                <a:lnTo>
                  <a:pt x="1089273" y="98925"/>
                </a:lnTo>
                <a:lnTo>
                  <a:pt x="1093772" y="99983"/>
                </a:lnTo>
                <a:lnTo>
                  <a:pt x="1098535" y="101305"/>
                </a:lnTo>
                <a:lnTo>
                  <a:pt x="1103034" y="102892"/>
                </a:lnTo>
                <a:lnTo>
                  <a:pt x="1107533" y="104744"/>
                </a:lnTo>
                <a:lnTo>
                  <a:pt x="1111767" y="106595"/>
                </a:lnTo>
                <a:lnTo>
                  <a:pt x="1115737" y="108711"/>
                </a:lnTo>
                <a:lnTo>
                  <a:pt x="1119971" y="111092"/>
                </a:lnTo>
                <a:lnTo>
                  <a:pt x="1123941" y="113737"/>
                </a:lnTo>
                <a:lnTo>
                  <a:pt x="1127646" y="116382"/>
                </a:lnTo>
                <a:lnTo>
                  <a:pt x="1131351" y="119027"/>
                </a:lnTo>
                <a:lnTo>
                  <a:pt x="1134791" y="122201"/>
                </a:lnTo>
                <a:lnTo>
                  <a:pt x="1138496" y="125639"/>
                </a:lnTo>
                <a:lnTo>
                  <a:pt x="1141672" y="128813"/>
                </a:lnTo>
                <a:lnTo>
                  <a:pt x="1144583" y="132252"/>
                </a:lnTo>
                <a:lnTo>
                  <a:pt x="1147494" y="135955"/>
                </a:lnTo>
                <a:lnTo>
                  <a:pt x="1150141" y="139658"/>
                </a:lnTo>
                <a:lnTo>
                  <a:pt x="1152522" y="143890"/>
                </a:lnTo>
                <a:lnTo>
                  <a:pt x="1155169" y="147858"/>
                </a:lnTo>
                <a:lnTo>
                  <a:pt x="1157286" y="152090"/>
                </a:lnTo>
                <a:lnTo>
                  <a:pt x="1159139" y="156322"/>
                </a:lnTo>
                <a:lnTo>
                  <a:pt x="1160991" y="160818"/>
                </a:lnTo>
                <a:lnTo>
                  <a:pt x="1162579" y="165315"/>
                </a:lnTo>
                <a:lnTo>
                  <a:pt x="1163902" y="169811"/>
                </a:lnTo>
                <a:lnTo>
                  <a:pt x="1164961" y="174573"/>
                </a:lnTo>
                <a:lnTo>
                  <a:pt x="1165755" y="179334"/>
                </a:lnTo>
                <a:lnTo>
                  <a:pt x="1166284" y="184359"/>
                </a:lnTo>
                <a:lnTo>
                  <a:pt x="1166813" y="189120"/>
                </a:lnTo>
                <a:lnTo>
                  <a:pt x="1166813" y="194146"/>
                </a:lnTo>
                <a:lnTo>
                  <a:pt x="1166813" y="777111"/>
                </a:lnTo>
                <a:lnTo>
                  <a:pt x="1166813" y="782137"/>
                </a:lnTo>
                <a:lnTo>
                  <a:pt x="1166284" y="786898"/>
                </a:lnTo>
                <a:lnTo>
                  <a:pt x="1165755" y="791924"/>
                </a:lnTo>
                <a:lnTo>
                  <a:pt x="1164961" y="796949"/>
                </a:lnTo>
                <a:lnTo>
                  <a:pt x="1163902" y="801446"/>
                </a:lnTo>
                <a:lnTo>
                  <a:pt x="1162579" y="805942"/>
                </a:lnTo>
                <a:lnTo>
                  <a:pt x="1160991" y="810439"/>
                </a:lnTo>
                <a:lnTo>
                  <a:pt x="1159139" y="815200"/>
                </a:lnTo>
                <a:lnTo>
                  <a:pt x="1157286" y="819432"/>
                </a:lnTo>
                <a:lnTo>
                  <a:pt x="1155169" y="823400"/>
                </a:lnTo>
                <a:lnTo>
                  <a:pt x="1152522" y="827632"/>
                </a:lnTo>
                <a:lnTo>
                  <a:pt x="1150141" y="831335"/>
                </a:lnTo>
                <a:lnTo>
                  <a:pt x="1147494" y="835567"/>
                </a:lnTo>
                <a:lnTo>
                  <a:pt x="1144583" y="839005"/>
                </a:lnTo>
                <a:lnTo>
                  <a:pt x="1141672" y="842708"/>
                </a:lnTo>
                <a:lnTo>
                  <a:pt x="1138496" y="845882"/>
                </a:lnTo>
                <a:lnTo>
                  <a:pt x="1134791" y="849056"/>
                </a:lnTo>
                <a:lnTo>
                  <a:pt x="1131351" y="852495"/>
                </a:lnTo>
                <a:lnTo>
                  <a:pt x="1127646" y="855140"/>
                </a:lnTo>
                <a:lnTo>
                  <a:pt x="1123941" y="858049"/>
                </a:lnTo>
                <a:lnTo>
                  <a:pt x="1119971" y="860430"/>
                </a:lnTo>
                <a:lnTo>
                  <a:pt x="1115737" y="862811"/>
                </a:lnTo>
                <a:lnTo>
                  <a:pt x="1111767" y="864927"/>
                </a:lnTo>
                <a:lnTo>
                  <a:pt x="1107533" y="866778"/>
                </a:lnTo>
                <a:lnTo>
                  <a:pt x="1103034" y="868630"/>
                </a:lnTo>
                <a:lnTo>
                  <a:pt x="1098535" y="870217"/>
                </a:lnTo>
                <a:lnTo>
                  <a:pt x="1093772" y="871539"/>
                </a:lnTo>
                <a:lnTo>
                  <a:pt x="1089273" y="872597"/>
                </a:lnTo>
                <a:lnTo>
                  <a:pt x="1084509" y="873655"/>
                </a:lnTo>
                <a:lnTo>
                  <a:pt x="1079745" y="874184"/>
                </a:lnTo>
                <a:lnTo>
                  <a:pt x="1074717" y="874449"/>
                </a:lnTo>
                <a:lnTo>
                  <a:pt x="1069689" y="874713"/>
                </a:lnTo>
                <a:lnTo>
                  <a:pt x="97124" y="874713"/>
                </a:lnTo>
                <a:lnTo>
                  <a:pt x="92361" y="874449"/>
                </a:lnTo>
                <a:lnTo>
                  <a:pt x="87332" y="874184"/>
                </a:lnTo>
                <a:lnTo>
                  <a:pt x="82304" y="873655"/>
                </a:lnTo>
                <a:lnTo>
                  <a:pt x="77541" y="872597"/>
                </a:lnTo>
                <a:lnTo>
                  <a:pt x="73042" y="871539"/>
                </a:lnTo>
                <a:lnTo>
                  <a:pt x="68543" y="870217"/>
                </a:lnTo>
                <a:lnTo>
                  <a:pt x="63779" y="868630"/>
                </a:lnTo>
                <a:lnTo>
                  <a:pt x="59545" y="866778"/>
                </a:lnTo>
                <a:lnTo>
                  <a:pt x="55311" y="864927"/>
                </a:lnTo>
                <a:lnTo>
                  <a:pt x="51076" y="862811"/>
                </a:lnTo>
                <a:lnTo>
                  <a:pt x="47107" y="860430"/>
                </a:lnTo>
                <a:lnTo>
                  <a:pt x="42872" y="858049"/>
                </a:lnTo>
                <a:lnTo>
                  <a:pt x="39167" y="855140"/>
                </a:lnTo>
                <a:lnTo>
                  <a:pt x="35462" y="852495"/>
                </a:lnTo>
                <a:lnTo>
                  <a:pt x="32022" y="849056"/>
                </a:lnTo>
                <a:lnTo>
                  <a:pt x="28846" y="845882"/>
                </a:lnTo>
                <a:lnTo>
                  <a:pt x="25406" y="842708"/>
                </a:lnTo>
                <a:lnTo>
                  <a:pt x="22230" y="839005"/>
                </a:lnTo>
                <a:lnTo>
                  <a:pt x="19319" y="835567"/>
                </a:lnTo>
                <a:lnTo>
                  <a:pt x="16673" y="831335"/>
                </a:lnTo>
                <a:lnTo>
                  <a:pt x="14291" y="827632"/>
                </a:lnTo>
                <a:lnTo>
                  <a:pt x="11909" y="823400"/>
                </a:lnTo>
                <a:lnTo>
                  <a:pt x="9792" y="819432"/>
                </a:lnTo>
                <a:lnTo>
                  <a:pt x="7675" y="815200"/>
                </a:lnTo>
                <a:lnTo>
                  <a:pt x="5822" y="810439"/>
                </a:lnTo>
                <a:lnTo>
                  <a:pt x="4499" y="805942"/>
                </a:lnTo>
                <a:lnTo>
                  <a:pt x="3176" y="801446"/>
                </a:lnTo>
                <a:lnTo>
                  <a:pt x="2117" y="796949"/>
                </a:lnTo>
                <a:lnTo>
                  <a:pt x="1059" y="791924"/>
                </a:lnTo>
                <a:lnTo>
                  <a:pt x="529" y="786898"/>
                </a:lnTo>
                <a:lnTo>
                  <a:pt x="265" y="782137"/>
                </a:lnTo>
                <a:lnTo>
                  <a:pt x="40" y="777875"/>
                </a:lnTo>
                <a:lnTo>
                  <a:pt x="0" y="777875"/>
                </a:lnTo>
                <a:lnTo>
                  <a:pt x="0" y="777111"/>
                </a:lnTo>
                <a:lnTo>
                  <a:pt x="0" y="194146"/>
                </a:lnTo>
                <a:lnTo>
                  <a:pt x="0" y="193675"/>
                </a:lnTo>
                <a:lnTo>
                  <a:pt x="25" y="193675"/>
                </a:lnTo>
                <a:lnTo>
                  <a:pt x="265" y="189120"/>
                </a:lnTo>
                <a:lnTo>
                  <a:pt x="529" y="184359"/>
                </a:lnTo>
                <a:lnTo>
                  <a:pt x="1059" y="179334"/>
                </a:lnTo>
                <a:lnTo>
                  <a:pt x="2117" y="174573"/>
                </a:lnTo>
                <a:lnTo>
                  <a:pt x="3176" y="169811"/>
                </a:lnTo>
                <a:lnTo>
                  <a:pt x="4499" y="165315"/>
                </a:lnTo>
                <a:lnTo>
                  <a:pt x="5822" y="160818"/>
                </a:lnTo>
                <a:lnTo>
                  <a:pt x="7675" y="156322"/>
                </a:lnTo>
                <a:lnTo>
                  <a:pt x="9792" y="152090"/>
                </a:lnTo>
                <a:lnTo>
                  <a:pt x="11909" y="147858"/>
                </a:lnTo>
                <a:lnTo>
                  <a:pt x="14291" y="143890"/>
                </a:lnTo>
                <a:lnTo>
                  <a:pt x="16673" y="139658"/>
                </a:lnTo>
                <a:lnTo>
                  <a:pt x="19319" y="135955"/>
                </a:lnTo>
                <a:lnTo>
                  <a:pt x="22230" y="132252"/>
                </a:lnTo>
                <a:lnTo>
                  <a:pt x="25406" y="128813"/>
                </a:lnTo>
                <a:lnTo>
                  <a:pt x="28846" y="125639"/>
                </a:lnTo>
                <a:lnTo>
                  <a:pt x="32022" y="122201"/>
                </a:lnTo>
                <a:lnTo>
                  <a:pt x="35462" y="119027"/>
                </a:lnTo>
                <a:lnTo>
                  <a:pt x="39167" y="116382"/>
                </a:lnTo>
                <a:lnTo>
                  <a:pt x="42872" y="113737"/>
                </a:lnTo>
                <a:lnTo>
                  <a:pt x="47107" y="111092"/>
                </a:lnTo>
                <a:lnTo>
                  <a:pt x="51076" y="108711"/>
                </a:lnTo>
                <a:lnTo>
                  <a:pt x="55311" y="106595"/>
                </a:lnTo>
                <a:lnTo>
                  <a:pt x="59545" y="104744"/>
                </a:lnTo>
                <a:lnTo>
                  <a:pt x="63779" y="102892"/>
                </a:lnTo>
                <a:lnTo>
                  <a:pt x="68543" y="101305"/>
                </a:lnTo>
                <a:lnTo>
                  <a:pt x="73042" y="99983"/>
                </a:lnTo>
                <a:lnTo>
                  <a:pt x="77541" y="98925"/>
                </a:lnTo>
                <a:lnTo>
                  <a:pt x="82304" y="98131"/>
                </a:lnTo>
                <a:lnTo>
                  <a:pt x="87332" y="97602"/>
                </a:lnTo>
                <a:lnTo>
                  <a:pt x="92361" y="97073"/>
                </a:lnTo>
                <a:lnTo>
                  <a:pt x="97124" y="97073"/>
                </a:lnTo>
                <a:lnTo>
                  <a:pt x="194513" y="97073"/>
                </a:lnTo>
                <a:lnTo>
                  <a:pt x="194778" y="92047"/>
                </a:lnTo>
                <a:lnTo>
                  <a:pt x="195042" y="87286"/>
                </a:lnTo>
                <a:lnTo>
                  <a:pt x="195836" y="82261"/>
                </a:lnTo>
                <a:lnTo>
                  <a:pt x="196630" y="77500"/>
                </a:lnTo>
                <a:lnTo>
                  <a:pt x="197953" y="72739"/>
                </a:lnTo>
                <a:lnTo>
                  <a:pt x="199277" y="68242"/>
                </a:lnTo>
                <a:lnTo>
                  <a:pt x="200600" y="63481"/>
                </a:lnTo>
                <a:lnTo>
                  <a:pt x="202452" y="59249"/>
                </a:lnTo>
                <a:lnTo>
                  <a:pt x="204305" y="55017"/>
                </a:lnTo>
                <a:lnTo>
                  <a:pt x="206422" y="50785"/>
                </a:lnTo>
                <a:lnTo>
                  <a:pt x="208804" y="46553"/>
                </a:lnTo>
                <a:lnTo>
                  <a:pt x="211186" y="42585"/>
                </a:lnTo>
                <a:lnTo>
                  <a:pt x="213832" y="38882"/>
                </a:lnTo>
                <a:lnTo>
                  <a:pt x="217008" y="35179"/>
                </a:lnTo>
                <a:lnTo>
                  <a:pt x="219919" y="31741"/>
                </a:lnTo>
                <a:lnTo>
                  <a:pt x="223095" y="28302"/>
                </a:lnTo>
                <a:lnTo>
                  <a:pt x="226535" y="25128"/>
                </a:lnTo>
                <a:lnTo>
                  <a:pt x="229975" y="21954"/>
                </a:lnTo>
                <a:lnTo>
                  <a:pt x="233680" y="19309"/>
                </a:lnTo>
                <a:lnTo>
                  <a:pt x="237650" y="16664"/>
                </a:lnTo>
                <a:lnTo>
                  <a:pt x="241355" y="14019"/>
                </a:lnTo>
                <a:lnTo>
                  <a:pt x="245589" y="11903"/>
                </a:lnTo>
                <a:lnTo>
                  <a:pt x="249559" y="9522"/>
                </a:lnTo>
                <a:lnTo>
                  <a:pt x="254058" y="7406"/>
                </a:lnTo>
                <a:lnTo>
                  <a:pt x="258557" y="5819"/>
                </a:lnTo>
                <a:lnTo>
                  <a:pt x="262791" y="4232"/>
                </a:lnTo>
                <a:lnTo>
                  <a:pt x="267555" y="2910"/>
                </a:lnTo>
                <a:lnTo>
                  <a:pt x="272054" y="1852"/>
                </a:lnTo>
                <a:lnTo>
                  <a:pt x="277082" y="1058"/>
                </a:lnTo>
                <a:lnTo>
                  <a:pt x="281845" y="529"/>
                </a:lnTo>
                <a:lnTo>
                  <a:pt x="286874" y="265"/>
                </a:lnTo>
                <a:lnTo>
                  <a:pt x="291902" y="0"/>
                </a:lnTo>
                <a:close/>
              </a:path>
            </a:pathLst>
          </a:custGeom>
          <a:solidFill>
            <a:srgbClr val="FFC00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sz="1600">
              <a:solidFill>
                <a:srgbClr val="FFFFFF"/>
              </a:solidFill>
              <a:latin typeface="Calibri Light" panose="020F0302020204030204" pitchFamily="34" charset="0"/>
            </a:endParaRPr>
          </a:p>
        </p:txBody>
      </p:sp>
      <p:sp>
        <p:nvSpPr>
          <p:cNvPr id="18" name="文本框 17"/>
          <p:cNvSpPr txBox="1"/>
          <p:nvPr/>
        </p:nvSpPr>
        <p:spPr>
          <a:xfrm>
            <a:off x="2210956" y="2805387"/>
            <a:ext cx="2302246" cy="1323439"/>
          </a:xfrm>
          <a:prstGeom prst="rect">
            <a:avLst/>
          </a:prstGeom>
          <a:noFill/>
        </p:spPr>
        <p:txBody>
          <a:bodyPr wrap="square" rtlCol="0">
            <a:spAutoFit/>
          </a:bodyPr>
          <a:lstStyle/>
          <a:p>
            <a:pPr algn="ctr"/>
            <a:r>
              <a:rPr lang="en-US" altLang="zh-CN" sz="2000" dirty="0">
                <a:solidFill>
                  <a:srgbClr val="3A3A3A"/>
                </a:solidFill>
                <a:latin typeface="Calibri Light" panose="020F0302020204030204" pitchFamily="34" charset="0"/>
              </a:rPr>
              <a:t>Of them live in outdoors, in cars, tents and encampments,</a:t>
            </a:r>
            <a:endParaRPr lang="zh-CN" altLang="en-US" sz="2000" dirty="0">
              <a:solidFill>
                <a:srgbClr val="3A3A3A"/>
              </a:solidFill>
              <a:latin typeface="Calibri Light" panose="020F0302020204030204" pitchFamily="34" charset="0"/>
            </a:endParaRPr>
          </a:p>
        </p:txBody>
      </p:sp>
      <p:sp>
        <p:nvSpPr>
          <p:cNvPr id="19" name="文本框 18"/>
          <p:cNvSpPr txBox="1"/>
          <p:nvPr/>
        </p:nvSpPr>
        <p:spPr>
          <a:xfrm>
            <a:off x="1113175" y="4229173"/>
            <a:ext cx="3193354" cy="652486"/>
          </a:xfrm>
          <a:prstGeom prst="rect">
            <a:avLst/>
          </a:prstGeom>
          <a:noFill/>
        </p:spPr>
        <p:txBody>
          <a:bodyPr wrap="square" rtlCol="0">
            <a:spAutoFit/>
          </a:bodyPr>
          <a:lstStyle/>
          <a:p>
            <a:pPr>
              <a:lnSpc>
                <a:spcPct val="130000"/>
              </a:lnSpc>
            </a:pPr>
            <a:r>
              <a:rPr lang="en-US" altLang="zh-CN" sz="1400" dirty="0">
                <a:solidFill>
                  <a:srgbClr val="3A3A3A"/>
                </a:solidFill>
                <a:latin typeface="Calibri Light" panose="020F0302020204030204" pitchFamily="34" charset="0"/>
              </a:rPr>
              <a:t>The number of sheltered homeless  was nearly 13000  in 2006</a:t>
            </a:r>
            <a:endParaRPr lang="zh-CN" altLang="en-US" sz="1400" dirty="0">
              <a:solidFill>
                <a:srgbClr val="3A3A3A"/>
              </a:solidFill>
              <a:latin typeface="Calibri Light" panose="020F0302020204030204" pitchFamily="34" charset="0"/>
            </a:endParaRPr>
          </a:p>
        </p:txBody>
      </p:sp>
      <p:sp>
        <p:nvSpPr>
          <p:cNvPr id="20" name="文本框 19"/>
          <p:cNvSpPr txBox="1"/>
          <p:nvPr/>
        </p:nvSpPr>
        <p:spPr>
          <a:xfrm>
            <a:off x="2411352" y="3111767"/>
            <a:ext cx="3162236" cy="646331"/>
          </a:xfrm>
          <a:prstGeom prst="rect">
            <a:avLst/>
          </a:prstGeom>
          <a:noFill/>
        </p:spPr>
        <p:txBody>
          <a:bodyPr wrap="square" rtlCol="0">
            <a:spAutoFit/>
          </a:bodyPr>
          <a:lstStyle/>
          <a:p>
            <a:endParaRPr lang="zh-CN" altLang="en-US" sz="3600" dirty="0">
              <a:solidFill>
                <a:srgbClr val="3A3A3A"/>
              </a:solidFill>
              <a:latin typeface="Calibri Light" panose="020F0302020204030204" pitchFamily="34" charset="0"/>
            </a:endParaRPr>
          </a:p>
        </p:txBody>
      </p:sp>
      <p:sp>
        <p:nvSpPr>
          <p:cNvPr id="21" name="文本框 20"/>
          <p:cNvSpPr txBox="1"/>
          <p:nvPr/>
        </p:nvSpPr>
        <p:spPr>
          <a:xfrm>
            <a:off x="2731045" y="1724027"/>
            <a:ext cx="1438214" cy="1200329"/>
          </a:xfrm>
          <a:prstGeom prst="rect">
            <a:avLst/>
          </a:prstGeom>
          <a:noFill/>
        </p:spPr>
        <p:txBody>
          <a:bodyPr wrap="none" rtlCol="0">
            <a:spAutoFit/>
          </a:bodyPr>
          <a:lstStyle/>
          <a:p>
            <a:r>
              <a:rPr lang="en-US" altLang="zh-CN" sz="7200" dirty="0"/>
              <a:t>95</a:t>
            </a:r>
            <a:r>
              <a:rPr lang="en-US" altLang="zh-CN" sz="4400" dirty="0"/>
              <a:t>%</a:t>
            </a:r>
            <a:endParaRPr lang="zh-CN" altLang="en-US" sz="7200" dirty="0"/>
          </a:p>
        </p:txBody>
      </p:sp>
      <p:sp>
        <p:nvSpPr>
          <p:cNvPr id="22" name="矩形 21"/>
          <p:cNvSpPr/>
          <p:nvPr/>
        </p:nvSpPr>
        <p:spPr>
          <a:xfrm>
            <a:off x="5983536" y="3711931"/>
            <a:ext cx="5806632" cy="60016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矩形 22"/>
          <p:cNvSpPr/>
          <p:nvPr/>
        </p:nvSpPr>
        <p:spPr>
          <a:xfrm>
            <a:off x="8082116" y="4264352"/>
            <a:ext cx="3708052" cy="383259"/>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25" name="直接连接符 24"/>
          <p:cNvCxnSpPr/>
          <p:nvPr/>
        </p:nvCxnSpPr>
        <p:spPr>
          <a:xfrm>
            <a:off x="10312256" y="4706605"/>
            <a:ext cx="1415845"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943897" y="5453498"/>
            <a:ext cx="3439526" cy="1315602"/>
          </a:xfrm>
          <a:custGeom>
            <a:avLst/>
            <a:gdLst>
              <a:gd name="connsiteX0" fmla="*/ 0 w 3362632"/>
              <a:gd name="connsiteY0" fmla="*/ 0 h 1209368"/>
              <a:gd name="connsiteX1" fmla="*/ 3362632 w 3362632"/>
              <a:gd name="connsiteY1" fmla="*/ 0 h 1209368"/>
              <a:gd name="connsiteX2" fmla="*/ 3362632 w 3362632"/>
              <a:gd name="connsiteY2" fmla="*/ 1209368 h 1209368"/>
              <a:gd name="connsiteX3" fmla="*/ 0 w 3362632"/>
              <a:gd name="connsiteY3" fmla="*/ 1209368 h 1209368"/>
            </a:gdLst>
            <a:ahLst/>
            <a:cxnLst>
              <a:cxn ang="0">
                <a:pos x="connsiteX0" y="connsiteY0"/>
              </a:cxn>
              <a:cxn ang="0">
                <a:pos x="connsiteX1" y="connsiteY1"/>
              </a:cxn>
              <a:cxn ang="0">
                <a:pos x="connsiteX2" y="connsiteY2"/>
              </a:cxn>
              <a:cxn ang="0">
                <a:pos x="connsiteX3" y="connsiteY3"/>
              </a:cxn>
            </a:cxnLst>
            <a:rect l="l" t="t" r="r" b="b"/>
            <a:pathLst>
              <a:path w="3362632" h="1209368">
                <a:moveTo>
                  <a:pt x="0" y="0"/>
                </a:moveTo>
                <a:lnTo>
                  <a:pt x="3362632" y="0"/>
                </a:lnTo>
                <a:lnTo>
                  <a:pt x="3362632" y="1209368"/>
                </a:lnTo>
                <a:lnTo>
                  <a:pt x="0" y="1209368"/>
                </a:lnTo>
                <a:close/>
              </a:path>
            </a:pathLst>
          </a:custGeom>
        </p:spPr>
      </p:pic>
    </p:spTree>
    <p:extLst>
      <p:ext uri="{BB962C8B-B14F-4D97-AF65-F5344CB8AC3E}">
        <p14:creationId xmlns:p14="http://schemas.microsoft.com/office/powerpoint/2010/main" val="68120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25880"/>
            <a:ext cx="2895600" cy="83074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67200" y="5486400"/>
            <a:ext cx="3139440" cy="8686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6305274" y="5374109"/>
            <a:ext cx="1101503" cy="113686"/>
          </a:xfrm>
          <a:prstGeom prst="rect">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KSO_Shape"/>
          <p:cNvSpPr/>
          <p:nvPr/>
        </p:nvSpPr>
        <p:spPr>
          <a:xfrm>
            <a:off x="586740" y="465575"/>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7" name="文本框 26"/>
          <p:cNvSpPr txBox="1"/>
          <p:nvPr/>
        </p:nvSpPr>
        <p:spPr>
          <a:xfrm>
            <a:off x="1082176" y="414721"/>
            <a:ext cx="3626848" cy="563231"/>
          </a:xfrm>
          <a:prstGeom prst="rect">
            <a:avLst/>
          </a:prstGeom>
          <a:noFill/>
        </p:spPr>
        <p:txBody>
          <a:bodyPr wrap="square" rtlCol="0">
            <a:spAutoFit/>
          </a:bodyPr>
          <a:lstStyle/>
          <a:p>
            <a:pPr indent="-279400">
              <a:lnSpc>
                <a:spcPct val="90000"/>
              </a:lnSpc>
              <a:buClr>
                <a:schemeClr val="dk1"/>
              </a:buClr>
              <a:buSzPct val="100000"/>
            </a:pPr>
            <a:r>
              <a:rPr lang="en-US" altLang="zh-CN" sz="3400" b="1" dirty="0">
                <a:latin typeface="Times New Roman"/>
                <a:ea typeface="Times New Roman"/>
                <a:cs typeface="Times New Roman"/>
              </a:rPr>
              <a:t>Issue Identified</a:t>
            </a:r>
            <a:endParaRPr lang="zh-CN" altLang="en-US" sz="3400" b="1" dirty="0">
              <a:latin typeface="Times New Roman"/>
              <a:ea typeface="Times New Roman"/>
              <a:cs typeface="Times New Roman"/>
            </a:endParaRPr>
          </a:p>
        </p:txBody>
      </p:sp>
      <p:pic>
        <p:nvPicPr>
          <p:cNvPr id="28" name="Shape 178"/>
          <p:cNvPicPr preferRelativeResize="0"/>
          <p:nvPr/>
        </p:nvPicPr>
        <p:blipFill rotWithShape="1">
          <a:blip r:embed="rId3">
            <a:alphaModFix/>
          </a:blip>
          <a:srcRect/>
          <a:stretch/>
        </p:blipFill>
        <p:spPr>
          <a:xfrm>
            <a:off x="201558" y="2339317"/>
            <a:ext cx="5635362" cy="3043640"/>
          </a:xfrm>
          <a:prstGeom prst="rect">
            <a:avLst/>
          </a:prstGeom>
          <a:noFill/>
          <a:ln>
            <a:noFill/>
          </a:ln>
        </p:spPr>
      </p:pic>
      <p:sp>
        <p:nvSpPr>
          <p:cNvPr id="13" name="文本框 14"/>
          <p:cNvSpPr txBox="1"/>
          <p:nvPr/>
        </p:nvSpPr>
        <p:spPr>
          <a:xfrm>
            <a:off x="7049861" y="2826614"/>
            <a:ext cx="3703048" cy="2613023"/>
          </a:xfrm>
          <a:prstGeom prst="rect">
            <a:avLst/>
          </a:prstGeom>
          <a:noFill/>
        </p:spPr>
        <p:txBody>
          <a:bodyPr wrap="square" rtlCol="0">
            <a:spAutoFit/>
          </a:bodyPr>
          <a:lstStyle/>
          <a:p>
            <a:pPr algn="just">
              <a:lnSpc>
                <a:spcPct val="130000"/>
              </a:lnSpc>
            </a:pPr>
            <a:r>
              <a:rPr lang="en-US" altLang="zh-CN" b="1" dirty="0">
                <a:solidFill>
                  <a:srgbClr val="3A3A3A"/>
                </a:solidFill>
                <a:latin typeface="Calibri Light" panose="020F0302020204030204" pitchFamily="34" charset="0"/>
              </a:rPr>
              <a:t>As the city is allocating the resources, the challenge facing is how to prioritize the area of high concentration with homelessness as well as with high danger and health risk. So, this is what our project aims to solve</a:t>
            </a:r>
          </a:p>
          <a:p>
            <a:pPr algn="just">
              <a:lnSpc>
                <a:spcPct val="130000"/>
              </a:lnSpc>
            </a:pPr>
            <a:r>
              <a:rPr lang="en-US" altLang="zh-CN" b="1" dirty="0">
                <a:solidFill>
                  <a:srgbClr val="3A3A3A"/>
                </a:solidFill>
                <a:latin typeface="Calibri Light" panose="020F0302020204030204" pitchFamily="34" charset="0"/>
              </a:rPr>
              <a:t>.</a:t>
            </a:r>
            <a:endParaRPr lang="zh-CN" altLang="en-US" b="1" dirty="0">
              <a:solidFill>
                <a:srgbClr val="3A3A3A"/>
              </a:solidFill>
              <a:latin typeface="Calibri Light" panose="020F0302020204030204" pitchFamily="34" charset="0"/>
            </a:endParaRPr>
          </a:p>
        </p:txBody>
      </p:sp>
      <p:sp>
        <p:nvSpPr>
          <p:cNvPr id="15" name="文本框 22"/>
          <p:cNvSpPr txBox="1"/>
          <p:nvPr/>
        </p:nvSpPr>
        <p:spPr>
          <a:xfrm>
            <a:off x="7087961" y="2303394"/>
            <a:ext cx="3626848" cy="523220"/>
          </a:xfrm>
          <a:prstGeom prst="rect">
            <a:avLst/>
          </a:prstGeom>
          <a:solidFill>
            <a:srgbClr val="FFC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chemeClr val="bg1"/>
                </a:solidFill>
                <a:effectLst/>
                <a:uLnTx/>
                <a:uFillTx/>
                <a:latin typeface="Calibri Light" panose="020F0302020204030204" pitchFamily="34" charset="0"/>
              </a:rPr>
              <a:t>Our goal</a:t>
            </a:r>
            <a:endParaRPr kumimoji="0" lang="zh-CN" altLang="en-US" sz="2800" b="1" i="0" u="none" strike="noStrike" kern="0" cap="none" spc="0" normalizeH="0" baseline="0" noProof="0" dirty="0">
              <a:ln>
                <a:noFill/>
              </a:ln>
              <a:solidFill>
                <a:schemeClr val="bg1"/>
              </a:solidFill>
              <a:effectLst/>
              <a:uLnTx/>
              <a:uFillTx/>
              <a:latin typeface="Calibri Light" panose="020F0302020204030204" pitchFamily="34" charset="0"/>
            </a:endParaRPr>
          </a:p>
        </p:txBody>
      </p:sp>
    </p:spTree>
    <p:extLst>
      <p:ext uri="{BB962C8B-B14F-4D97-AF65-F5344CB8AC3E}">
        <p14:creationId xmlns:p14="http://schemas.microsoft.com/office/powerpoint/2010/main" val="321552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6541478" y="0"/>
            <a:ext cx="0" cy="207486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837027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02131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10" name="同心圆 9"/>
          <p:cNvSpPr/>
          <p:nvPr/>
        </p:nvSpPr>
        <p:spPr>
          <a:xfrm>
            <a:off x="5641146" y="207486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同心圆 13"/>
          <p:cNvSpPr/>
          <p:nvPr/>
        </p:nvSpPr>
        <p:spPr>
          <a:xfrm>
            <a:off x="7469945" y="3601329"/>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同心圆 14"/>
          <p:cNvSpPr/>
          <p:nvPr/>
        </p:nvSpPr>
        <p:spPr>
          <a:xfrm>
            <a:off x="9312812" y="2546252"/>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5641146" y="2074862"/>
            <a:ext cx="1800664" cy="1800664"/>
          </a:xfrm>
          <a:prstGeom prst="blockArc">
            <a:avLst>
              <a:gd name="adj1" fmla="val 10795232"/>
              <a:gd name="adj2" fmla="val 512995"/>
              <a:gd name="adj3" fmla="val 1246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空心弧 19"/>
          <p:cNvSpPr/>
          <p:nvPr/>
        </p:nvSpPr>
        <p:spPr>
          <a:xfrm rot="12289424">
            <a:off x="9312811" y="2546252"/>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空心弧 20"/>
          <p:cNvSpPr/>
          <p:nvPr/>
        </p:nvSpPr>
        <p:spPr>
          <a:xfrm rot="3433786">
            <a:off x="7469945" y="3601329"/>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KSO_Shape"/>
          <p:cNvSpPr/>
          <p:nvPr/>
        </p:nvSpPr>
        <p:spPr>
          <a:xfrm>
            <a:off x="506632" y="6103778"/>
            <a:ext cx="429260" cy="461525"/>
          </a:xfrm>
          <a:prstGeom prst="homePlate">
            <a:avLst>
              <a:gd name="adj" fmla="val 32249"/>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29" name="直接连接符 28"/>
          <p:cNvCxnSpPr/>
          <p:nvPr/>
        </p:nvCxnSpPr>
        <p:spPr>
          <a:xfrm>
            <a:off x="4212887" y="0"/>
            <a:ext cx="0" cy="3601329"/>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2110544" y="0"/>
            <a:ext cx="0" cy="2546252"/>
          </a:xfrm>
          <a:prstGeom prst="line">
            <a:avLst/>
          </a:prstGeom>
          <a:ln w="28575">
            <a:solidFill>
              <a:srgbClr val="3A3A3A"/>
            </a:solidFill>
          </a:ln>
        </p:spPr>
        <p:style>
          <a:lnRef idx="1">
            <a:schemeClr val="accent1"/>
          </a:lnRef>
          <a:fillRef idx="0">
            <a:schemeClr val="accent1"/>
          </a:fillRef>
          <a:effectRef idx="0">
            <a:schemeClr val="accent1"/>
          </a:effectRef>
          <a:fontRef idx="minor">
            <a:schemeClr val="tx1"/>
          </a:fontRef>
        </p:style>
      </p:cxnSp>
      <p:sp>
        <p:nvSpPr>
          <p:cNvPr id="31" name="同心圆 30"/>
          <p:cNvSpPr/>
          <p:nvPr/>
        </p:nvSpPr>
        <p:spPr>
          <a:xfrm>
            <a:off x="3312555" y="3464858"/>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空心弧 31"/>
          <p:cNvSpPr/>
          <p:nvPr/>
        </p:nvSpPr>
        <p:spPr>
          <a:xfrm rot="3433786">
            <a:off x="3312555" y="3464857"/>
            <a:ext cx="1800664" cy="1800664"/>
          </a:xfrm>
          <a:prstGeom prst="blockArc">
            <a:avLst>
              <a:gd name="adj1" fmla="val 10795232"/>
              <a:gd name="adj2" fmla="val 20381218"/>
              <a:gd name="adj3" fmla="val 12377"/>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同心圆 32"/>
          <p:cNvSpPr/>
          <p:nvPr/>
        </p:nvSpPr>
        <p:spPr>
          <a:xfrm>
            <a:off x="1210212" y="2564525"/>
            <a:ext cx="1800664" cy="1800664"/>
          </a:xfrm>
          <a:prstGeom prst="donut">
            <a:avLst>
              <a:gd name="adj" fmla="val 12500"/>
            </a:avLst>
          </a:pr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空心弧 33"/>
          <p:cNvSpPr/>
          <p:nvPr/>
        </p:nvSpPr>
        <p:spPr>
          <a:xfrm rot="11707094">
            <a:off x="1210211" y="2564526"/>
            <a:ext cx="1800664" cy="1800664"/>
          </a:xfrm>
          <a:prstGeom prst="blockArc">
            <a:avLst>
              <a:gd name="adj1" fmla="val 10795232"/>
              <a:gd name="adj2" fmla="val 16106589"/>
              <a:gd name="adj3" fmla="val 12596"/>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25"/>
          <p:cNvSpPr txBox="1"/>
          <p:nvPr/>
        </p:nvSpPr>
        <p:spPr>
          <a:xfrm>
            <a:off x="935892" y="6072930"/>
            <a:ext cx="6119356" cy="523220"/>
          </a:xfrm>
          <a:prstGeom prst="rect">
            <a:avLst/>
          </a:prstGeom>
          <a:noFill/>
        </p:spPr>
        <p:txBody>
          <a:bodyPr wrap="square" rtlCol="0">
            <a:spAutoFit/>
          </a:bodyPr>
          <a:lstStyle/>
          <a:p>
            <a:pPr algn="ctr"/>
            <a:r>
              <a:rPr lang="en-US" altLang="zh-CN" sz="2800" b="1" dirty="0">
                <a:solidFill>
                  <a:srgbClr val="3A3A3A"/>
                </a:solidFill>
                <a:latin typeface="+mj-lt"/>
              </a:rPr>
              <a:t>Data Description—the Dataset Used</a:t>
            </a:r>
            <a:endParaRPr lang="zh-CN" altLang="en-US" sz="2800" b="1" dirty="0">
              <a:solidFill>
                <a:srgbClr val="3A3A3A"/>
              </a:solidFill>
              <a:latin typeface="+mj-lt"/>
            </a:endParaRPr>
          </a:p>
        </p:txBody>
      </p:sp>
      <p:sp>
        <p:nvSpPr>
          <p:cNvPr id="2" name="TextBox 1"/>
          <p:cNvSpPr txBox="1"/>
          <p:nvPr/>
        </p:nvSpPr>
        <p:spPr>
          <a:xfrm>
            <a:off x="3570851" y="3875526"/>
            <a:ext cx="1396933" cy="923330"/>
          </a:xfrm>
          <a:prstGeom prst="rect">
            <a:avLst/>
          </a:prstGeom>
          <a:noFill/>
        </p:spPr>
        <p:txBody>
          <a:bodyPr wrap="square" rtlCol="0">
            <a:spAutoFit/>
          </a:bodyPr>
          <a:lstStyle/>
          <a:p>
            <a:r>
              <a:rPr lang="en-US" altLang="zh-CN" b="1" dirty="0">
                <a:solidFill>
                  <a:srgbClr val="3A3A3A"/>
                </a:solidFill>
                <a:latin typeface="+mj-lt"/>
              </a:rPr>
              <a:t>Count 2017 results by census tract</a:t>
            </a:r>
            <a:endParaRPr lang="zh-CN" altLang="en-US" b="1" dirty="0">
              <a:solidFill>
                <a:srgbClr val="3A3A3A"/>
              </a:solidFill>
              <a:latin typeface="+mj-lt"/>
            </a:endParaRPr>
          </a:p>
        </p:txBody>
      </p:sp>
      <p:sp>
        <p:nvSpPr>
          <p:cNvPr id="4" name="矩形 3"/>
          <p:cNvSpPr/>
          <p:nvPr/>
        </p:nvSpPr>
        <p:spPr>
          <a:xfrm>
            <a:off x="6033165" y="2790528"/>
            <a:ext cx="979755" cy="369332"/>
          </a:xfrm>
          <a:prstGeom prst="rect">
            <a:avLst/>
          </a:prstGeom>
        </p:spPr>
        <p:txBody>
          <a:bodyPr wrap="none">
            <a:spAutoFit/>
          </a:bodyPr>
          <a:lstStyle/>
          <a:p>
            <a:pPr lvl="0" indent="-406400">
              <a:buSzPct val="100000"/>
            </a:pPr>
            <a:r>
              <a:rPr lang="en-US" altLang="zh-CN" b="1" dirty="0">
                <a:solidFill>
                  <a:srgbClr val="3A3A3A"/>
                </a:solidFill>
                <a:latin typeface="+mj-lt"/>
              </a:rPr>
              <a:t>Shelters</a:t>
            </a:r>
          </a:p>
        </p:txBody>
      </p:sp>
      <p:sp>
        <p:nvSpPr>
          <p:cNvPr id="6" name="矩形 5"/>
          <p:cNvSpPr/>
          <p:nvPr/>
        </p:nvSpPr>
        <p:spPr>
          <a:xfrm>
            <a:off x="7829904" y="4272382"/>
            <a:ext cx="1029449" cy="369332"/>
          </a:xfrm>
          <a:prstGeom prst="rect">
            <a:avLst/>
          </a:prstGeom>
        </p:spPr>
        <p:txBody>
          <a:bodyPr wrap="none">
            <a:spAutoFit/>
          </a:bodyPr>
          <a:lstStyle/>
          <a:p>
            <a:pPr indent="-406400">
              <a:buSzPct val="100000"/>
            </a:pPr>
            <a:r>
              <a:rPr lang="en-US" altLang="zh-CN" b="1" dirty="0">
                <a:solidFill>
                  <a:srgbClr val="3A3A3A"/>
                </a:solidFill>
                <a:latin typeface="+mj-lt"/>
              </a:rPr>
              <a:t>311 calls</a:t>
            </a:r>
          </a:p>
        </p:txBody>
      </p:sp>
      <p:sp>
        <p:nvSpPr>
          <p:cNvPr id="9" name="矩形 8"/>
          <p:cNvSpPr/>
          <p:nvPr/>
        </p:nvSpPr>
        <p:spPr>
          <a:xfrm>
            <a:off x="9828262" y="3280192"/>
            <a:ext cx="813043" cy="369332"/>
          </a:xfrm>
          <a:prstGeom prst="rect">
            <a:avLst/>
          </a:prstGeom>
        </p:spPr>
        <p:txBody>
          <a:bodyPr wrap="none">
            <a:spAutoFit/>
          </a:bodyPr>
          <a:lstStyle/>
          <a:p>
            <a:pPr lvl="0" indent="-406400">
              <a:buSzPct val="100000"/>
            </a:pPr>
            <a:r>
              <a:rPr lang="en-US" altLang="zh-CN" b="1" dirty="0">
                <a:solidFill>
                  <a:srgbClr val="3A3A3A"/>
                </a:solidFill>
                <a:latin typeface="+mj-lt"/>
              </a:rPr>
              <a:t>Crime</a:t>
            </a:r>
          </a:p>
        </p:txBody>
      </p:sp>
      <p:sp>
        <p:nvSpPr>
          <p:cNvPr id="36" name="TextBox 35"/>
          <p:cNvSpPr txBox="1"/>
          <p:nvPr/>
        </p:nvSpPr>
        <p:spPr>
          <a:xfrm>
            <a:off x="1610954" y="2864693"/>
            <a:ext cx="1168402" cy="1200329"/>
          </a:xfrm>
          <a:prstGeom prst="rect">
            <a:avLst/>
          </a:prstGeom>
          <a:noFill/>
        </p:spPr>
        <p:txBody>
          <a:bodyPr wrap="square" rtlCol="0">
            <a:spAutoFit/>
          </a:bodyPr>
          <a:lstStyle/>
          <a:p>
            <a:r>
              <a:rPr lang="en-US" altLang="zh-CN" b="1" dirty="0">
                <a:solidFill>
                  <a:srgbClr val="3A3A3A"/>
                </a:solidFill>
                <a:latin typeface="+mj-lt"/>
              </a:rPr>
              <a:t>LAHSA PIT count geospatial data</a:t>
            </a:r>
            <a:endParaRPr lang="zh-CN" altLang="en-US" b="1" dirty="0">
              <a:solidFill>
                <a:srgbClr val="3A3A3A"/>
              </a:solidFill>
              <a:latin typeface="+mj-lt"/>
            </a:endParaRPr>
          </a:p>
        </p:txBody>
      </p:sp>
    </p:spTree>
    <p:extLst>
      <p:ext uri="{BB962C8B-B14F-4D97-AF65-F5344CB8AC3E}">
        <p14:creationId xmlns:p14="http://schemas.microsoft.com/office/powerpoint/2010/main" val="2792147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27"/>
          <p:cNvSpPr txBox="1"/>
          <p:nvPr/>
        </p:nvSpPr>
        <p:spPr>
          <a:xfrm>
            <a:off x="2577745" y="1498563"/>
            <a:ext cx="4660490" cy="3770263"/>
          </a:xfrm>
          <a:prstGeom prst="rect">
            <a:avLst/>
          </a:prstGeom>
          <a:noFill/>
        </p:spPr>
        <p:txBody>
          <a:bodyPr wrap="square" rtlCol="0">
            <a:spAutoFit/>
          </a:bodyPr>
          <a:lstStyle/>
          <a:p>
            <a:r>
              <a:rPr lang="en-US" altLang="zh-CN" sz="23900" dirty="0">
                <a:solidFill>
                  <a:schemeClr val="tx1">
                    <a:alpha val="3000"/>
                  </a:schemeClr>
                </a:solidFill>
                <a:latin typeface="Arial Black" panose="020B0A04020102020204" pitchFamily="34" charset="0"/>
              </a:rPr>
              <a:t>02</a:t>
            </a:r>
            <a:endParaRPr lang="zh-CN" altLang="en-US" sz="23900" dirty="0">
              <a:solidFill>
                <a:schemeClr val="tx1">
                  <a:alpha val="3000"/>
                </a:schemeClr>
              </a:solidFill>
              <a:latin typeface="Arial Black" panose="020B0A04020102020204" pitchFamily="34" charset="0"/>
            </a:endParaRPr>
          </a:p>
        </p:txBody>
      </p:sp>
      <p:sp>
        <p:nvSpPr>
          <p:cNvPr id="29" name="任意多边形 28"/>
          <p:cNvSpPr/>
          <p:nvPr/>
        </p:nvSpPr>
        <p:spPr>
          <a:xfrm rot="16200000" flipV="1">
            <a:off x="-2489564" y="2408598"/>
            <a:ext cx="6260239" cy="1443042"/>
          </a:xfrm>
          <a:custGeom>
            <a:avLst/>
            <a:gdLst>
              <a:gd name="connsiteX0" fmla="*/ 6260239 w 6260239"/>
              <a:gd name="connsiteY0" fmla="*/ 1443042 h 1443042"/>
              <a:gd name="connsiteX1" fmla="*/ 6260239 w 6260239"/>
              <a:gd name="connsiteY1" fmla="*/ 1370077 h 1443042"/>
              <a:gd name="connsiteX2" fmla="*/ 3239468 w 6260239"/>
              <a:gd name="connsiteY2" fmla="*/ 0 h 1443042"/>
              <a:gd name="connsiteX3" fmla="*/ 0 w 6260239"/>
              <a:gd name="connsiteY3" fmla="*/ 1443042 h 1443042"/>
            </a:gdLst>
            <a:ahLst/>
            <a:cxnLst>
              <a:cxn ang="0">
                <a:pos x="connsiteX0" y="connsiteY0"/>
              </a:cxn>
              <a:cxn ang="0">
                <a:pos x="connsiteX1" y="connsiteY1"/>
              </a:cxn>
              <a:cxn ang="0">
                <a:pos x="connsiteX2" y="connsiteY2"/>
              </a:cxn>
              <a:cxn ang="0">
                <a:pos x="connsiteX3" y="connsiteY3"/>
              </a:cxn>
            </a:cxnLst>
            <a:rect l="l" t="t" r="r" b="b"/>
            <a:pathLst>
              <a:path w="6260239" h="1443042">
                <a:moveTo>
                  <a:pt x="6260239" y="1443042"/>
                </a:moveTo>
                <a:lnTo>
                  <a:pt x="6260239" y="1370077"/>
                </a:lnTo>
                <a:lnTo>
                  <a:pt x="3239468" y="0"/>
                </a:lnTo>
                <a:lnTo>
                  <a:pt x="0" y="1443042"/>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26"/>
          <p:cNvSpPr/>
          <p:nvPr/>
        </p:nvSpPr>
        <p:spPr>
          <a:xfrm rot="16200000" flipV="1">
            <a:off x="-2557704" y="2938221"/>
            <a:ext cx="6396518" cy="1443041"/>
          </a:xfrm>
          <a:custGeom>
            <a:avLst/>
            <a:gdLst>
              <a:gd name="connsiteX0" fmla="*/ 6396518 w 6396518"/>
              <a:gd name="connsiteY0" fmla="*/ 1443041 h 1443041"/>
              <a:gd name="connsiteX1" fmla="*/ 3214875 w 6396518"/>
              <a:gd name="connsiteY1" fmla="*/ 0 h 1443041"/>
              <a:gd name="connsiteX2" fmla="*/ 0 w 6396518"/>
              <a:gd name="connsiteY2" fmla="*/ 1432086 h 1443041"/>
              <a:gd name="connsiteX3" fmla="*/ 0 w 6396518"/>
              <a:gd name="connsiteY3" fmla="*/ 1443041 h 1443041"/>
            </a:gdLst>
            <a:ahLst/>
            <a:cxnLst>
              <a:cxn ang="0">
                <a:pos x="connsiteX0" y="connsiteY0"/>
              </a:cxn>
              <a:cxn ang="0">
                <a:pos x="connsiteX1" y="connsiteY1"/>
              </a:cxn>
              <a:cxn ang="0">
                <a:pos x="connsiteX2" y="connsiteY2"/>
              </a:cxn>
              <a:cxn ang="0">
                <a:pos x="connsiteX3" y="connsiteY3"/>
              </a:cxn>
            </a:cxnLst>
            <a:rect l="l" t="t" r="r" b="b"/>
            <a:pathLst>
              <a:path w="6396518" h="1443041">
                <a:moveTo>
                  <a:pt x="6396518" y="1443041"/>
                </a:moveTo>
                <a:lnTo>
                  <a:pt x="3214875" y="0"/>
                </a:lnTo>
                <a:lnTo>
                  <a:pt x="0" y="1432086"/>
                </a:lnTo>
                <a:lnTo>
                  <a:pt x="0" y="1443041"/>
                </a:lnTo>
                <a:close/>
              </a:path>
            </a:pathLst>
          </a:custGeom>
          <a:solidFill>
            <a:srgbClr val="3A3A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rot="16200000" flipV="1">
            <a:off x="-529500" y="638885"/>
            <a:ext cx="2419074" cy="1103204"/>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752161" y="2990164"/>
            <a:ext cx="976549" cy="1015663"/>
          </a:xfrm>
          <a:prstGeom prst="rect">
            <a:avLst/>
          </a:prstGeom>
          <a:noFill/>
        </p:spPr>
        <p:txBody>
          <a:bodyPr wrap="none" rtlCol="0">
            <a:spAutoFit/>
          </a:bodyPr>
          <a:lstStyle/>
          <a:p>
            <a:r>
              <a:rPr lang="en-US" altLang="zh-CN" sz="6000" dirty="0">
                <a:solidFill>
                  <a:schemeClr val="tx1">
                    <a:lumMod val="65000"/>
                    <a:lumOff val="35000"/>
                  </a:schemeClr>
                </a:solidFill>
                <a:latin typeface="Yu Gothic UI Light" panose="020B0300000000000000" pitchFamily="34" charset="-128"/>
                <a:ea typeface="Yu Gothic UI Light" panose="020B0300000000000000" pitchFamily="34" charset="-128"/>
              </a:rPr>
              <a:t>02</a:t>
            </a:r>
            <a:endParaRPr lang="zh-CN" altLang="en-US" sz="6000" dirty="0">
              <a:solidFill>
                <a:schemeClr val="tx1">
                  <a:lumMod val="65000"/>
                  <a:lumOff val="35000"/>
                </a:schemeClr>
              </a:solidFill>
              <a:latin typeface="Yu Gothic UI Light" panose="020B0300000000000000" pitchFamily="34" charset="-128"/>
              <a:ea typeface="Yu Gothic UI Light" panose="020B0300000000000000" pitchFamily="34" charset="-128"/>
            </a:endParaRPr>
          </a:p>
        </p:txBody>
      </p:sp>
      <p:sp>
        <p:nvSpPr>
          <p:cNvPr id="13" name="矩形 12"/>
          <p:cNvSpPr/>
          <p:nvPr/>
        </p:nvSpPr>
        <p:spPr>
          <a:xfrm>
            <a:off x="4717016" y="2647747"/>
            <a:ext cx="4856074" cy="523220"/>
          </a:xfrm>
          <a:prstGeom prst="rect">
            <a:avLst/>
          </a:prstGeom>
        </p:spPr>
        <p:txBody>
          <a:bodyPr wrap="none">
            <a:spAutoFit/>
          </a:bodyPr>
          <a:lstStyle/>
          <a:p>
            <a:pPr lvl="0" algn="ctr"/>
            <a:r>
              <a:rPr lang="en-US" altLang="zh-CN" sz="2800" dirty="0">
                <a:solidFill>
                  <a:srgbClr val="FFC001"/>
                </a:solidFill>
                <a:latin typeface="Times New Roman" pitchFamily="18" charset="0"/>
                <a:cs typeface="Times New Roman" pitchFamily="18" charset="0"/>
              </a:rPr>
              <a:t>Data Visualization and Analysis </a:t>
            </a:r>
            <a:endParaRPr lang="zh-CN" altLang="en-US" sz="2800" dirty="0">
              <a:solidFill>
                <a:srgbClr val="FFC001"/>
              </a:solidFill>
              <a:latin typeface="Times New Roman" pitchFamily="18" charset="0"/>
              <a:cs typeface="Times New Roman" pitchFamily="18" charset="0"/>
            </a:endParaRPr>
          </a:p>
        </p:txBody>
      </p:sp>
      <p:cxnSp>
        <p:nvCxnSpPr>
          <p:cNvPr id="16" name="直接连接符 15"/>
          <p:cNvCxnSpPr/>
          <p:nvPr/>
        </p:nvCxnSpPr>
        <p:spPr>
          <a:xfrm>
            <a:off x="4702132" y="2797432"/>
            <a:ext cx="0" cy="1425775"/>
          </a:xfrm>
          <a:prstGeom prst="line">
            <a:avLst/>
          </a:prstGeom>
          <a:ln>
            <a:solidFill>
              <a:srgbClr val="3A3A3A"/>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176152" y="4163798"/>
            <a:ext cx="1730273" cy="271612"/>
          </a:xfrm>
          <a:prstGeom prst="roundRect">
            <a:avLst>
              <a:gd name="adj" fmla="val 50000"/>
            </a:avLst>
          </a:pr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11"/>
          <p:cNvSpPr/>
          <p:nvPr/>
        </p:nvSpPr>
        <p:spPr>
          <a:xfrm rot="2700000">
            <a:off x="11716683" y="3016282"/>
            <a:ext cx="950633" cy="950633"/>
          </a:xfrm>
          <a:custGeom>
            <a:avLst/>
            <a:gdLst>
              <a:gd name="connsiteX0" fmla="*/ 0 w 950633"/>
              <a:gd name="connsiteY0" fmla="*/ 0 h 950633"/>
              <a:gd name="connsiteX1" fmla="*/ 950633 w 950633"/>
              <a:gd name="connsiteY1" fmla="*/ 950633 h 950633"/>
              <a:gd name="connsiteX2" fmla="*/ 0 w 950633"/>
              <a:gd name="connsiteY2" fmla="*/ 950633 h 950633"/>
            </a:gdLst>
            <a:ahLst/>
            <a:cxnLst>
              <a:cxn ang="0">
                <a:pos x="connsiteX0" y="connsiteY0"/>
              </a:cxn>
              <a:cxn ang="0">
                <a:pos x="connsiteX1" y="connsiteY1"/>
              </a:cxn>
              <a:cxn ang="0">
                <a:pos x="connsiteX2" y="connsiteY2"/>
              </a:cxn>
            </a:cxnLst>
            <a:rect l="l" t="t" r="r" b="b"/>
            <a:pathLst>
              <a:path w="950633" h="950633">
                <a:moveTo>
                  <a:pt x="0" y="0"/>
                </a:moveTo>
                <a:lnTo>
                  <a:pt x="950633" y="950633"/>
                </a:lnTo>
                <a:lnTo>
                  <a:pt x="0" y="950633"/>
                </a:lnTo>
                <a:close/>
              </a:path>
            </a:pathLst>
          </a:custGeom>
          <a:solidFill>
            <a:srgbClr val="FFC00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矩形 14"/>
          <p:cNvSpPr/>
          <p:nvPr/>
        </p:nvSpPr>
        <p:spPr>
          <a:xfrm>
            <a:off x="4930605" y="3122520"/>
            <a:ext cx="3722075" cy="830997"/>
          </a:xfrm>
          <a:prstGeom prst="rect">
            <a:avLst/>
          </a:prstGeom>
        </p:spPr>
        <p:txBody>
          <a:bodyPr wrap="square">
            <a:spAutoFit/>
          </a:bodyPr>
          <a:lstStyle/>
          <a:p>
            <a:pPr lvl="0">
              <a:spcBef>
                <a:spcPts val="0"/>
              </a:spcBef>
              <a:buNone/>
            </a:pPr>
            <a:r>
              <a:rPr lang="en-US" altLang="zh-CN" sz="1600" dirty="0">
                <a:solidFill>
                  <a:srgbClr val="3A3A3A"/>
                </a:solidFill>
                <a:latin typeface="Calibri Light" panose="020F0302020204030204" pitchFamily="34" charset="0"/>
              </a:rPr>
              <a:t>--  </a:t>
            </a:r>
            <a:r>
              <a:rPr lang="en-US" altLang="zh-CN" sz="1400" dirty="0">
                <a:solidFill>
                  <a:srgbClr val="3A3A3A"/>
                </a:solidFill>
                <a:latin typeface="Calibri Light" panose="020F0302020204030204" pitchFamily="34" charset="0"/>
              </a:rPr>
              <a:t> </a:t>
            </a:r>
            <a:r>
              <a:rPr lang="en-US" altLang="zh-CN" sz="1600" dirty="0">
                <a:solidFill>
                  <a:srgbClr val="3A3A3A"/>
                </a:solidFill>
                <a:latin typeface="Calibri Light" panose="020F0302020204030204" pitchFamily="34" charset="0"/>
              </a:rPr>
              <a:t>Homeless Distribution Analysis</a:t>
            </a:r>
          </a:p>
          <a:p>
            <a:pPr lvl="0"/>
            <a:r>
              <a:rPr lang="en-US" altLang="zh-CN" sz="1600" dirty="0">
                <a:solidFill>
                  <a:srgbClr val="3A3A3A"/>
                </a:solidFill>
                <a:latin typeface="Calibri Light" panose="020F0302020204030204" pitchFamily="34" charset="0"/>
              </a:rPr>
              <a:t>--   Shelter Allocation Analysis</a:t>
            </a:r>
          </a:p>
          <a:p>
            <a:pPr lvl="0"/>
            <a:r>
              <a:rPr lang="en-US" altLang="zh-CN" sz="1600" dirty="0">
                <a:solidFill>
                  <a:srgbClr val="3A3A3A"/>
                </a:solidFill>
                <a:latin typeface="Calibri Light" panose="020F0302020204030204" pitchFamily="34" charset="0"/>
              </a:rPr>
              <a:t>--   Crime Analysis</a:t>
            </a:r>
          </a:p>
        </p:txBody>
      </p:sp>
    </p:spTree>
    <p:extLst>
      <p:ext uri="{BB962C8B-B14F-4D97-AF65-F5344CB8AC3E}">
        <p14:creationId xmlns:p14="http://schemas.microsoft.com/office/powerpoint/2010/main" val="321065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p:cNvCxnSpPr/>
          <p:nvPr/>
        </p:nvCxnSpPr>
        <p:spPr>
          <a:xfrm>
            <a:off x="2102139"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177421" y="4346738"/>
            <a:ext cx="3626848" cy="1077218"/>
          </a:xfrm>
          <a:prstGeom prst="rect">
            <a:avLst/>
          </a:prstGeom>
          <a:noFill/>
        </p:spPr>
        <p:txBody>
          <a:bodyPr wrap="square" rtlCol="0">
            <a:spAutoFit/>
          </a:bodyPr>
          <a:lstStyle/>
          <a:p>
            <a:pPr algn="ctr"/>
            <a:r>
              <a:rPr lang="en-US" altLang="zh-CN" sz="3200" b="1" dirty="0">
                <a:solidFill>
                  <a:srgbClr val="3A3A3A"/>
                </a:solidFill>
                <a:latin typeface="Calibri Light" panose="020F0302020204030204" pitchFamily="34" charset="0"/>
              </a:rPr>
              <a:t>Homeless Distribution Analysis</a:t>
            </a:r>
            <a:endParaRPr lang="zh-CN" altLang="en-US" sz="3200" b="1" dirty="0">
              <a:solidFill>
                <a:srgbClr val="3A3A3A"/>
              </a:solidFill>
              <a:latin typeface="Calibri Light" panose="020F0302020204030204" pitchFamily="34" charset="0"/>
            </a:endParaRPr>
          </a:p>
        </p:txBody>
      </p:sp>
      <p:cxnSp>
        <p:nvCxnSpPr>
          <p:cNvPr id="22" name="直接连接符 21"/>
          <p:cNvCxnSpPr/>
          <p:nvPr/>
        </p:nvCxnSpPr>
        <p:spPr>
          <a:xfrm>
            <a:off x="7205081" y="4644690"/>
            <a:ext cx="2531344" cy="0"/>
          </a:xfrm>
          <a:prstGeom prst="line">
            <a:avLst/>
          </a:prstGeom>
          <a:ln>
            <a:solidFill>
              <a:srgbClr val="FFC00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957" y="984773"/>
            <a:ext cx="3564834" cy="3361965"/>
          </a:xfrm>
          <a:prstGeom prst="ellipse">
            <a:avLst/>
          </a:prstGeom>
          <a:ln>
            <a:noFill/>
          </a:ln>
          <a:effectLst>
            <a:softEdge rad="112500"/>
          </a:effectLst>
        </p:spPr>
      </p:pic>
    </p:spTree>
    <p:extLst>
      <p:ext uri="{BB962C8B-B14F-4D97-AF65-F5344CB8AC3E}">
        <p14:creationId xmlns:p14="http://schemas.microsoft.com/office/powerpoint/2010/main" val="97090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09600" y="-174554"/>
            <a:ext cx="10515600" cy="1325700"/>
          </a:xfrm>
          <a:prstGeom prst="rect">
            <a:avLst/>
          </a:prstGeom>
          <a:noFill/>
          <a:ln>
            <a:noFill/>
          </a:ln>
        </p:spPr>
        <p:txBody>
          <a:bodyPr wrap="square" lIns="91425" tIns="45700" rIns="91425" bIns="45700" anchor="ctr" anchorCtr="0">
            <a:noAutofit/>
          </a:bodyPr>
          <a:lstStyle/>
          <a:p>
            <a:pPr marR="0">
              <a:lnSpc>
                <a:spcPct val="90000"/>
              </a:lnSpc>
              <a:spcBef>
                <a:spcPts val="0"/>
              </a:spcBef>
              <a:buClr>
                <a:schemeClr val="dk1"/>
              </a:buClr>
              <a:buSzPct val="100000"/>
            </a:pPr>
            <a:r>
              <a:rPr lang="en-US" sz="3400" b="1" dirty="0">
                <a:latin typeface="Times New Roman"/>
                <a:ea typeface="Times New Roman"/>
                <a:cs typeface="Times New Roman"/>
                <a:sym typeface="Calibri"/>
              </a:rPr>
              <a:t>Total Count of Homeless Distribution</a:t>
            </a:r>
          </a:p>
        </p:txBody>
      </p:sp>
      <p:pic>
        <p:nvPicPr>
          <p:cNvPr id="115" name="Shape 115"/>
          <p:cNvPicPr preferRelativeResize="0"/>
          <p:nvPr/>
        </p:nvPicPr>
        <p:blipFill rotWithShape="1">
          <a:blip r:embed="rId3">
            <a:alphaModFix/>
          </a:blip>
          <a:srcRect/>
          <a:stretch/>
        </p:blipFill>
        <p:spPr>
          <a:xfrm>
            <a:off x="6184900" y="1044876"/>
            <a:ext cx="6007100" cy="5635324"/>
          </a:xfrm>
          <a:prstGeom prst="rect">
            <a:avLst/>
          </a:prstGeom>
          <a:noFill/>
          <a:ln>
            <a:noFill/>
          </a:ln>
        </p:spPr>
      </p:pic>
      <p:pic>
        <p:nvPicPr>
          <p:cNvPr id="116" name="Shape 116"/>
          <p:cNvPicPr preferRelativeResize="0"/>
          <p:nvPr/>
        </p:nvPicPr>
        <p:blipFill rotWithShape="1">
          <a:blip r:embed="rId4">
            <a:alphaModFix/>
          </a:blip>
          <a:srcRect/>
          <a:stretch/>
        </p:blipFill>
        <p:spPr>
          <a:xfrm>
            <a:off x="622300" y="1044876"/>
            <a:ext cx="5462865" cy="5424475"/>
          </a:xfrm>
          <a:prstGeom prst="rect">
            <a:avLst/>
          </a:prstGeom>
          <a:noFill/>
          <a:ln>
            <a:noFill/>
          </a:ln>
        </p:spPr>
      </p:pic>
      <p:pic>
        <p:nvPicPr>
          <p:cNvPr id="7" name="Shape 208"/>
          <p:cNvPicPr preferRelativeResize="0"/>
          <p:nvPr/>
        </p:nvPicPr>
        <p:blipFill>
          <a:blip r:embed="rId5">
            <a:alphaModFix/>
          </a:blip>
          <a:stretch>
            <a:fillRect/>
          </a:stretch>
        </p:blipFill>
        <p:spPr>
          <a:xfrm>
            <a:off x="232225" y="239750"/>
            <a:ext cx="485075" cy="513625"/>
          </a:xfrm>
          <a:prstGeom prst="rect">
            <a:avLst/>
          </a:prstGeom>
          <a:noFill/>
          <a:ln>
            <a:noFill/>
          </a:ln>
        </p:spPr>
      </p:pic>
    </p:spTree>
    <p:extLst>
      <p:ext uri="{BB962C8B-B14F-4D97-AF65-F5344CB8AC3E}">
        <p14:creationId xmlns:p14="http://schemas.microsoft.com/office/powerpoint/2010/main" val="9080443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Times New Roman Uni"/>
        <a:cs typeface=""/>
      </a:majorFont>
      <a:minorFont>
        <a:latin typeface="等线"/>
        <a:ea typeface="Times New Roman Un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A3A3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6485</TotalTime>
  <Words>931</Words>
  <Application>Microsoft Macintosh PowerPoint</Application>
  <PresentationFormat>Widescreen</PresentationFormat>
  <Paragraphs>167</Paragraphs>
  <Slides>31</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 Black</vt:lpstr>
      <vt:lpstr>Calibri</vt:lpstr>
      <vt:lpstr>Calibri Light</vt:lpstr>
      <vt:lpstr>Cambria Math</vt:lpstr>
      <vt:lpstr>Times New Roman Uni</vt:lpstr>
      <vt:lpstr>Yu Gothic UI Light</vt:lpstr>
      <vt:lpstr>宋体</vt:lpstr>
      <vt:lpstr>等线</vt:lpstr>
      <vt:lpstr>Arial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Total Count of Homeless Distribution</vt:lpstr>
      <vt:lpstr>PowerPoint Presentation</vt:lpstr>
      <vt:lpstr> Top 10 Homeless Community </vt:lpstr>
      <vt:lpstr>PowerPoint Presentation</vt:lpstr>
      <vt:lpstr>PowerPoint Presentation</vt:lpstr>
      <vt:lpstr>311 Requests and Shelters Allocation</vt:lpstr>
      <vt:lpstr>Allocation – Build Model</vt:lpstr>
      <vt:lpstr>PowerPoint Presentation</vt:lpstr>
      <vt:lpstr>Crime—Distribution of Victim Age</vt:lpstr>
      <vt:lpstr> </vt:lpstr>
      <vt:lpstr> </vt:lpstr>
      <vt:lpstr>Top 5 Crime Types</vt:lpstr>
      <vt:lpstr>Top 5 Crime Types by Day of Week </vt:lpstr>
      <vt:lpstr>Crime Distribution by Time</vt:lpstr>
      <vt:lpstr>PowerPoint Presentation</vt:lpstr>
      <vt:lpstr>Predict The Trend</vt:lpstr>
      <vt:lpstr>Predict The Trend</vt:lpstr>
      <vt:lpstr>Predict 2018 TOP 10 Homeless Community</vt:lpstr>
      <vt:lpstr>Predict 2018 Number of Crime</vt:lpstr>
      <vt:lpstr>Predict 2018 TOP 10 Crime Community</vt:lpstr>
      <vt:lpstr>PowerPoint Presentation</vt:lpstr>
      <vt:lpstr>Conclusion &amp; Recommendation</vt:lpstr>
      <vt:lpstr>PowerPoint Presentation</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zhongyao.kang</dc:creator>
  <cp:keywords>ppt</cp:keywords>
  <cp:lastModifiedBy>Chen, Ying</cp:lastModifiedBy>
  <cp:revision>378</cp:revision>
  <dcterms:created xsi:type="dcterms:W3CDTF">2016-06-07T15:36:47Z</dcterms:created>
  <dcterms:modified xsi:type="dcterms:W3CDTF">2017-12-06T23:32:18Z</dcterms:modified>
</cp:coreProperties>
</file>